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62" r:id="rId2"/>
    <p:sldId id="313" r:id="rId3"/>
    <p:sldId id="273" r:id="rId4"/>
    <p:sldId id="309" r:id="rId5"/>
    <p:sldId id="310" r:id="rId6"/>
    <p:sldId id="267" r:id="rId7"/>
    <p:sldId id="257" r:id="rId8"/>
    <p:sldId id="263" r:id="rId9"/>
    <p:sldId id="259" r:id="rId10"/>
    <p:sldId id="260" r:id="rId11"/>
    <p:sldId id="261" r:id="rId12"/>
    <p:sldId id="315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5" r:id="rId21"/>
    <p:sldId id="276" r:id="rId22"/>
    <p:sldId id="277" r:id="rId23"/>
    <p:sldId id="281" r:id="rId24"/>
    <p:sldId id="278" r:id="rId25"/>
    <p:sldId id="312" r:id="rId26"/>
    <p:sldId id="31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8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6" r:id="rId47"/>
    <p:sldId id="307" r:id="rId48"/>
    <p:sldId id="308" r:id="rId4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808000"/>
    <a:srgbClr val="FFCC99"/>
    <a:srgbClr val="9966FF"/>
    <a:srgbClr val="C0C0C0"/>
    <a:srgbClr val="669900"/>
    <a:srgbClr val="FFCC66"/>
    <a:srgbClr val="FF9900"/>
    <a:srgbClr val="99CC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4684" autoAdjust="0"/>
  </p:normalViewPr>
  <p:slideViewPr>
    <p:cSldViewPr>
      <p:cViewPr>
        <p:scale>
          <a:sx n="50" d="100"/>
          <a:sy n="50" d="100"/>
        </p:scale>
        <p:origin x="-1170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BF488-69C7-424F-9F89-AA7C1746A0FF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4D28D-690F-4523-BEFD-CB38DC7E126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07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4D28D-690F-4523-BEFD-CB38DC7E126F}" type="slidenum">
              <a:rPr lang="de-DE" smtClean="0"/>
              <a:pPr/>
              <a:t>1</a:t>
            </a:fld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4D28D-690F-4523-BEFD-CB38DC7E126F}" type="slidenum">
              <a:rPr lang="de-DE" smtClean="0"/>
              <a:pPr/>
              <a:t>2</a:t>
            </a:fld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EED44-4A23-4E25-98C6-4A15C0BADF22}" type="datetimeFigureOut">
              <a:rPr lang="de-DE" smtClean="0"/>
              <a:pPr/>
              <a:t>30.04.2013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9E39B-4DE9-48FE-83E3-EE011B82D6A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indologie.uni-mainz.de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 flipH="1">
            <a:off x="971600" y="476672"/>
            <a:ext cx="7016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i="1" dirty="0" smtClean="0">
                <a:latin typeface="Times New Roman" pitchFamily="18" charset="0"/>
                <a:cs typeface="Times New Roman" pitchFamily="18" charset="0"/>
              </a:rPr>
              <a:t>Sammlung Ursula Walter</a:t>
            </a:r>
            <a:endParaRPr lang="de-DE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suw_grafiken\07 baumgottheit_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2420888"/>
            <a:ext cx="1728192" cy="39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478454" y="1196752"/>
            <a:ext cx="416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latin typeface="Times New Roman" pitchFamily="18" charset="0"/>
                <a:cs typeface="Times New Roman" pitchFamily="18" charset="0"/>
              </a:rPr>
              <a:t>Indische Bronzen</a:t>
            </a:r>
            <a:endParaRPr lang="de-DE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suw_grafiken\02 vama siva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98" y="2420888"/>
            <a:ext cx="215247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suw_grafiken\38 avalokitesva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2633663" cy="39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3320405"/>
            <a:ext cx="24482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Gandharven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-Pärchen</a:t>
            </a:r>
          </a:p>
          <a:p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Betelnusszange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Messing, ca. 12 cm lang</a:t>
            </a:r>
            <a:endParaRPr lang="de-DE" sz="1400" i="1" dirty="0"/>
          </a:p>
        </p:txBody>
      </p:sp>
      <p:pic>
        <p:nvPicPr>
          <p:cNvPr id="5" name="Grafik 4" descr="03a gandharven-pärch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7741" y="116632"/>
            <a:ext cx="6376747" cy="6552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9552" y="4581128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Opferlöffel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ca. 15 cm lang</a:t>
            </a:r>
            <a:endParaRPr lang="de-DE" sz="1400" i="1" dirty="0"/>
          </a:p>
        </p:txBody>
      </p:sp>
      <p:pic>
        <p:nvPicPr>
          <p:cNvPr id="5" name="Grafik 4" descr="3b opferlöff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45630" y="-1637318"/>
            <a:ext cx="2160241" cy="8692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11560" y="3421449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Apsaras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Śakuntalā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Messing, ca. 32 cm </a:t>
            </a:r>
            <a:endParaRPr lang="de-DE" sz="1400" i="1" dirty="0"/>
          </a:p>
        </p:txBody>
      </p:sp>
      <p:pic>
        <p:nvPicPr>
          <p:cNvPr id="5" name="Grafik 4" descr="04 Sakunta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16632"/>
            <a:ext cx="3312368" cy="6624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3341891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Grüne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Tārā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de-DE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000" i="1" dirty="0" err="1" smtClean="0">
                <a:latin typeface="Times New Roman" pitchFamily="18" charset="0"/>
                <a:cs typeface="Times New Roman" pitchFamily="18" charset="0"/>
              </a:rPr>
              <a:t>Ś</a:t>
            </a:r>
            <a:r>
              <a:rPr lang="de-DE" sz="2000" i="1" dirty="0" err="1" smtClean="0">
                <a:latin typeface="Times New Roman" pitchFamily="18" charset="0"/>
                <a:cs typeface="Times New Roman" pitchFamily="18" charset="0"/>
                <a:sym typeface="Normyn"/>
              </a:rPr>
              <a:t>yāmatārā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  <a:sym typeface="Normyn"/>
              </a:rPr>
              <a:t>, 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„dunkle 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Tārā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“)</a:t>
            </a:r>
          </a:p>
          <a:p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Himālaya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-Region, 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44 cm hoch</a:t>
            </a:r>
          </a:p>
        </p:txBody>
      </p:sp>
      <p:pic>
        <p:nvPicPr>
          <p:cNvPr id="4" name="Grafik 3" descr="05 grüne ta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0435" y="85325"/>
            <a:ext cx="5004297" cy="6656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3813428"/>
            <a:ext cx="33843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Baumgottheit 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600" i="1" dirty="0" err="1" smtClean="0">
                <a:latin typeface="Times New Roman" pitchFamily="18" charset="0"/>
                <a:cs typeface="Times New Roman" pitchFamily="18" charset="0"/>
              </a:rPr>
              <a:t>Śālabhañjikā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Indien, 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Himālaya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-Region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10,5 cm </a:t>
            </a:r>
          </a:p>
        </p:txBody>
      </p:sp>
      <p:pic>
        <p:nvPicPr>
          <p:cNvPr id="2050" name="Picture 2" descr="E:\Sammlg. U W\suw_graphiken_geändert_mm_130128\07 baumgottheit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88640"/>
            <a:ext cx="2880320" cy="6230007"/>
          </a:xfrm>
          <a:prstGeom prst="rect">
            <a:avLst/>
          </a:prstGeom>
          <a:noFill/>
        </p:spPr>
      </p:pic>
      <p:pic>
        <p:nvPicPr>
          <p:cNvPr id="2052" name="Picture 4" descr="E:\Sammlg. U W\suw_graphiken_geändert_mm_130128\07 baumgottheit_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3508" y="188640"/>
            <a:ext cx="2744636" cy="62074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79512" y="2765246"/>
            <a:ext cx="2592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Apsaras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als Musikantin</a:t>
            </a:r>
          </a:p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600" i="1" dirty="0" err="1" smtClean="0">
                <a:latin typeface="Times New Roman" pitchFamily="18" charset="0"/>
                <a:cs typeface="Times New Roman" pitchFamily="18" charset="0"/>
              </a:rPr>
              <a:t>Gandharvī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8cm hoch </a:t>
            </a:r>
          </a:p>
        </p:txBody>
      </p:sp>
      <p:pic>
        <p:nvPicPr>
          <p:cNvPr id="1026" name="Picture 2" descr="E:\Sammlg. U W\suw_graphiken_geändert_mm_130128\08 gandharvi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3168352" cy="5819800"/>
          </a:xfrm>
          <a:prstGeom prst="rect">
            <a:avLst/>
          </a:prstGeom>
          <a:noFill/>
        </p:spPr>
      </p:pic>
      <p:pic>
        <p:nvPicPr>
          <p:cNvPr id="1027" name="Picture 3" descr="E:\Sammlg. U W\suw_graphiken_geändert_mm_130128\08 gandharvi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59" y="260648"/>
            <a:ext cx="2952329" cy="5853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7504" y="3525976"/>
            <a:ext cx="23042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600" dirty="0" err="1" smtClean="0">
                <a:latin typeface="Times New Roman" pitchFamily="18" charset="0"/>
                <a:cs typeface="Times New Roman" pitchFamily="18" charset="0"/>
              </a:rPr>
              <a:t>Flußgöttin</a:t>
            </a:r>
            <a:endParaRPr lang="de-DE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Gaṅgā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Nepal, 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Themi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de-DE" sz="1400" dirty="0" smtClean="0">
                <a:latin typeface="Times New Roman" pitchFamily="18" charset="0"/>
                <a:cs typeface="Times New Roman" pitchFamily="18" charset="0"/>
              </a:rPr>
              <a:t>(laut Begleitzettel)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10,5 cm</a:t>
            </a:r>
            <a:endParaRPr lang="de-DE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Sammlg. U W\suw_graphiken_geändert_mm_130128\09 ganga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4309" y="620688"/>
            <a:ext cx="3107811" cy="5400600"/>
          </a:xfrm>
          <a:prstGeom prst="rect">
            <a:avLst/>
          </a:prstGeom>
          <a:noFill/>
        </p:spPr>
      </p:pic>
      <p:pic>
        <p:nvPicPr>
          <p:cNvPr id="3075" name="Picture 3" descr="E:\Sammlg. U W\suw_graphiken_geändert_mm_130128\09 ganga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548680"/>
            <a:ext cx="2992934" cy="54726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123728" y="5509681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Yoginī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Vidyādharī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Himālaya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-Region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Schwarz bemalte Bronze, 12cm </a:t>
            </a:r>
            <a:endParaRPr lang="de-DE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sammlungen_aktuell\sammlung suw_katalog\suw_graphiken_geändert_mm_130128\13 yogini vidyadha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4" y="199789"/>
            <a:ext cx="3338004" cy="52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sammlungen_aktuell\sammlung suw_katalog\suw_graphiken_geändert_mm_130128\13 yogini vidyadhari hint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351556" cy="505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95536" y="2790364"/>
            <a:ext cx="345638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Der Lehrer und gläubige  Verehrer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Rāmānuja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7,9 cm hoch</a:t>
            </a:r>
            <a:endParaRPr lang="de-DE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rafik 3" descr="E:\sammlungen_archiv\sammlung ursula walter_suw\suw_fotos_03\PICT0008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8024" y="188640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H:\sammlungen_aktuell\sammlung suw_katalog\suw_graphiken_geändert_mm_130128\14 ramanuja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040661" cy="30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187624" y="5589240"/>
            <a:ext cx="6840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Rāmā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Sītā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Lakṣmaṇa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Hanumān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5,5 x 3 x 6 cm </a:t>
            </a:r>
            <a:endParaRPr lang="de-DE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:\sammlungen_aktuell\sammlung suw_katalog\suw_graphiken_geändert_mm_130128\17 rama und anha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2" y="4365104"/>
            <a:ext cx="8064896" cy="1944216"/>
          </a:xfrm>
        </p:spPr>
        <p:txBody>
          <a:bodyPr>
            <a:noAutofit/>
          </a:bodyPr>
          <a:lstStyle/>
          <a:p>
            <a:pPr algn="just"/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Aus dem Nachlass von Frau </a:t>
            </a:r>
            <a:r>
              <a:rPr lang="de-DE" sz="1800" i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Ursula Walter</a:t>
            </a:r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aus Friedrichsdorf (Bad Homburg) über-nahmen ihre Töchter eine umfangreiche Sammlung indischer, südostasiatischer und ostasiatischen Bronzen. </a:t>
            </a:r>
          </a:p>
          <a:p>
            <a:pPr algn="just"/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Dank ihrer Schenkung ist diese Sammlung seit dem Jahr 2000 in einer Daueraus-stellung in der Johannes Gutenberg-Universität, Mainz, einer breiteren Öffentlichkeit zugänglich. Gezeigt werden hier 57 der ca. 200 Exponate umfassenden Sammlung.</a:t>
            </a:r>
          </a:p>
        </p:txBody>
      </p:sp>
      <p:pic>
        <p:nvPicPr>
          <p:cNvPr id="2050" name="Picture 2" descr="E:\suw_grafiken\01 siva nataraja_ausschnit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7766"/>
            <a:ext cx="5717569" cy="352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81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39552" y="3669412"/>
            <a:ext cx="28083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Rāma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600" dirty="0">
                <a:latin typeface="Times New Roman" pitchFamily="18" charset="0"/>
                <a:cs typeface="Times New Roman" pitchFamily="18" charset="0"/>
              </a:rPr>
              <a:t>Gott und Heros</a:t>
            </a:r>
            <a:endParaRPr lang="de-DE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25,5 cm </a:t>
            </a:r>
            <a:endParaRPr lang="de-DE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:\sammlungen_aktuell\sammlung suw_katalog\suw_graphiken_geändert_mm_130128\16 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4680520" cy="624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23528" y="3861048"/>
            <a:ext cx="302433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Viṣṇu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als Eber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600" i="1" dirty="0" err="1" smtClean="0">
                <a:latin typeface="Times New Roman" pitchFamily="18" charset="0"/>
                <a:cs typeface="Times New Roman" pitchFamily="18" charset="0"/>
              </a:rPr>
              <a:t>Varāha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Messing u. Silber, 16 x 9,5 cm </a:t>
            </a:r>
            <a:endParaRPr lang="de-DE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Grafik 4" descr="19 visnu-vara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5867" y="188640"/>
            <a:ext cx="4682557" cy="6237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689993" y="5229200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Garuḍa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Himālaya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-Region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Silber / Bronze, 15 x 8,5 cm </a:t>
            </a:r>
            <a:endParaRPr lang="de-DE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:\sammlungen_aktuell\sammlung suw_katalog\suw_graphiken_geändert_mm_130128\20 garuda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397"/>
            <a:ext cx="3564579" cy="475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sammlungen_aktuell\sammlung suw_katalog\suw_graphiken_geändert_mm_130128\20 garuda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3811"/>
            <a:ext cx="2353018" cy="313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sammlungen_aktuell\sammlung suw_katalog\suw_graphiken_geändert_mm_130128\20 garuda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44" y="1803811"/>
            <a:ext cx="2299012" cy="30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03648" y="5517232"/>
            <a:ext cx="3193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Garuḍa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  <a:br>
              <a:rPr lang="de-DE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goldfarbenes Messing, 15 cm </a:t>
            </a:r>
            <a:endParaRPr lang="de-DE" sz="1400" i="1" dirty="0"/>
          </a:p>
        </p:txBody>
      </p:sp>
      <p:pic>
        <p:nvPicPr>
          <p:cNvPr id="7170" name="Picture 2" descr="H:\sammlungen_aktuell\sammlung suw_katalog\suw_graphiken_geändert_mm_130128\21 garu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70" y="260648"/>
            <a:ext cx="6862596" cy="514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419872" y="4017838"/>
            <a:ext cx="23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err="1" smtClean="0">
                <a:latin typeface="Times New Roman" pitchFamily="18" charset="0"/>
                <a:cs typeface="Times New Roman" pitchFamily="18" charset="0"/>
              </a:rPr>
              <a:t>Kṛṣṇa</a:t>
            </a:r>
            <a:endParaRPr lang="de-DE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Gelbliches Messing 15 cm </a:t>
            </a:r>
            <a:endParaRPr lang="de-DE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H:\sammlungen_aktuell\sammlung suw_katalog\suw_graphiken_geändert_mm_130128\23 krsna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4333"/>
            <a:ext cx="265918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sammlungen_aktuell\sammlung suw_katalog\suw_graphiken_geändert_mm_130128\23 krsna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951" y="214333"/>
            <a:ext cx="284349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79512" y="3701350"/>
            <a:ext cx="3384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Kṛṣṇ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  <a:sym typeface="Normyn"/>
              </a:rPr>
              <a:t>a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  <a:sym typeface="Normyn"/>
              </a:rPr>
              <a:t> </a:t>
            </a:r>
          </a:p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  <a:sym typeface="Normyn"/>
              </a:rPr>
              <a:t>als kleines Kind</a:t>
            </a:r>
            <a:endParaRPr lang="de-DE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600" i="1" dirty="0" err="1" smtClean="0">
                <a:latin typeface="Times New Roman" pitchFamily="18" charset="0"/>
                <a:cs typeface="Times New Roman" pitchFamily="18" charset="0"/>
              </a:rPr>
              <a:t>Bālakṛṣṇa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Nordwestindien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4 cm </a:t>
            </a:r>
            <a:endParaRPr lang="de-DE" sz="1400" i="1" dirty="0"/>
          </a:p>
        </p:txBody>
      </p:sp>
      <p:pic>
        <p:nvPicPr>
          <p:cNvPr id="4098" name="Picture 2" descr="E:\Sammlg. U W\suw_graphiken_geändert_mm_130128\24 balakrs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2192" y="188640"/>
            <a:ext cx="5190288" cy="64360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17641" y="4205406"/>
            <a:ext cx="27701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/>
                <a:cs typeface="Times New Roman"/>
              </a:rPr>
              <a:t>Śiva</a:t>
            </a:r>
            <a:r>
              <a:rPr lang="de-DE" sz="2600" b="1" dirty="0" smtClean="0">
                <a:latin typeface="Times New Roman"/>
                <a:cs typeface="Times New Roman"/>
              </a:rPr>
              <a:t>, </a:t>
            </a:r>
            <a:r>
              <a:rPr lang="de-DE" sz="2600" b="1" dirty="0" err="1" smtClean="0">
                <a:latin typeface="Times New Roman"/>
                <a:cs typeface="Times New Roman"/>
              </a:rPr>
              <a:t>Pārvatī</a:t>
            </a:r>
            <a:r>
              <a:rPr lang="de-DE" sz="2600" b="1" dirty="0" smtClean="0">
                <a:latin typeface="Times New Roman"/>
                <a:cs typeface="Times New Roman"/>
              </a:rPr>
              <a:t>, </a:t>
            </a:r>
            <a:r>
              <a:rPr lang="de-DE" sz="2600" b="1" dirty="0" err="1" smtClean="0">
                <a:latin typeface="Times New Roman"/>
                <a:cs typeface="Times New Roman"/>
              </a:rPr>
              <a:t>Skandakumāra</a:t>
            </a:r>
            <a:endParaRPr lang="de-DE" sz="2600" b="1" dirty="0" smtClean="0">
              <a:latin typeface="Times New Roman"/>
              <a:cs typeface="Times New Roman"/>
            </a:endParaRPr>
          </a:p>
          <a:p>
            <a:r>
              <a:rPr lang="de-DE" sz="26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600" i="1" dirty="0" err="1" smtClean="0">
                <a:latin typeface="Times New Roman" pitchFamily="18" charset="0"/>
                <a:cs typeface="Times New Roman" pitchFamily="18" charset="0"/>
              </a:rPr>
              <a:t>Somaskanda</a:t>
            </a:r>
            <a:r>
              <a:rPr lang="de-DE" sz="2600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Südindien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17 x 19 cm</a:t>
            </a:r>
          </a:p>
        </p:txBody>
      </p:sp>
      <p:pic>
        <p:nvPicPr>
          <p:cNvPr id="1026" name="Picture 2" descr="H:\sammlungen_aktuell\sammlung suw_katalog\suw_graphiken_geändert_mm_130128\27 somaskan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0187"/>
            <a:ext cx="552942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043608" y="3565465"/>
            <a:ext cx="12410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Gaṇeśa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Südindien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9 cm</a:t>
            </a:r>
          </a:p>
        </p:txBody>
      </p:sp>
      <p:pic>
        <p:nvPicPr>
          <p:cNvPr id="2050" name="Picture 2" descr="H:\sammlungen_aktuell\sammlung suw_katalog\suw_graphiken_geändert_mm_130128\30 gane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62" y="116632"/>
            <a:ext cx="4527698" cy="657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1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115616" y="5612467"/>
            <a:ext cx="66247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err="1" smtClean="0">
                <a:latin typeface="Times New Roman" pitchFamily="18" charset="0"/>
                <a:cs typeface="Times New Roman" pitchFamily="18" charset="0"/>
                <a:sym typeface="Normyn"/>
              </a:rPr>
              <a:t>Śiva</a:t>
            </a:r>
            <a:r>
              <a:rPr lang="de-DE" sz="2400" b="1" dirty="0" smtClean="0">
                <a:latin typeface="Times New Roman" pitchFamily="18" charset="0"/>
                <a:cs typeface="Times New Roman" pitchFamily="18" charset="0"/>
                <a:sym typeface="Normyn"/>
              </a:rPr>
              <a:t>, </a:t>
            </a:r>
            <a:r>
              <a:rPr lang="de-DE" sz="2400" b="1" dirty="0" err="1" smtClean="0">
                <a:latin typeface="Times New Roman" pitchFamily="18" charset="0"/>
                <a:cs typeface="Times New Roman" pitchFamily="18" charset="0"/>
                <a:sym typeface="Normyn"/>
              </a:rPr>
              <a:t>Pārvatī</a:t>
            </a:r>
            <a:r>
              <a:rPr lang="de-DE" sz="2400" b="1" dirty="0" smtClean="0">
                <a:latin typeface="Times New Roman" pitchFamily="18" charset="0"/>
                <a:cs typeface="Times New Roman" pitchFamily="18" charset="0"/>
                <a:sym typeface="Normyn"/>
              </a:rPr>
              <a:t> und </a:t>
            </a:r>
            <a:r>
              <a:rPr lang="de-DE" sz="2400" b="1" dirty="0" err="1" smtClean="0">
                <a:latin typeface="Times New Roman" pitchFamily="18" charset="0"/>
                <a:cs typeface="Times New Roman" pitchFamily="18" charset="0"/>
              </a:rPr>
              <a:t>Gaṇeśa</a:t>
            </a:r>
            <a:r>
              <a:rPr lang="de-DE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400" i="1" dirty="0" err="1" smtClean="0">
                <a:latin typeface="Times New Roman" pitchFamily="18" charset="0"/>
                <a:cs typeface="Times New Roman" pitchFamily="18" charset="0"/>
              </a:rPr>
              <a:t>Umā-Maheśvar-Mūrti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de-DE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Messing, 10 x 9 cm</a:t>
            </a:r>
          </a:p>
        </p:txBody>
      </p:sp>
      <p:pic>
        <p:nvPicPr>
          <p:cNvPr id="3074" name="Picture 2" descr="H:\sammlungen_aktuell\sammlung suw_katalog\suw_graphiken_geändert_mm_130128\33 uma-mahesvara-mur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2852936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Times New Roman" pitchFamily="18" charset="0"/>
                <a:cs typeface="Times New Roman" pitchFamily="18" charset="0"/>
              </a:rPr>
              <a:t>Gott </a:t>
            </a:r>
            <a:r>
              <a:rPr lang="de-DE" sz="2400" b="1" dirty="0" err="1" smtClean="0">
                <a:latin typeface="Times New Roman" pitchFamily="18" charset="0"/>
                <a:cs typeface="Times New Roman" pitchFamily="18" charset="0"/>
              </a:rPr>
              <a:t>Skanda</a:t>
            </a:r>
            <a:r>
              <a:rPr lang="de-DE" sz="2400" b="1" dirty="0" smtClean="0">
                <a:latin typeface="Times New Roman" pitchFamily="18" charset="0"/>
                <a:cs typeface="Times New Roman" pitchFamily="18" charset="0"/>
              </a:rPr>
              <a:t> mit </a:t>
            </a:r>
            <a:r>
              <a:rPr lang="de-DE" sz="2400" b="1" dirty="0" err="1" smtClean="0">
                <a:latin typeface="Times New Roman" pitchFamily="18" charset="0"/>
                <a:cs typeface="Times New Roman" pitchFamily="18" charset="0"/>
              </a:rPr>
              <a:t>Vall</a:t>
            </a:r>
            <a:r>
              <a:rPr lang="de-DE" sz="2400" b="1" dirty="0" err="1" smtClean="0">
                <a:latin typeface="Times New Roman"/>
                <a:cs typeface="Times New Roman"/>
              </a:rPr>
              <a:t>ī</a:t>
            </a:r>
            <a:r>
              <a:rPr lang="de-DE" sz="2400" b="1" dirty="0" smtClean="0">
                <a:latin typeface="Times New Roman"/>
                <a:cs typeface="Times New Roman"/>
              </a:rPr>
              <a:t> und </a:t>
            </a:r>
            <a:r>
              <a:rPr lang="de-DE" sz="2400" b="1" dirty="0" err="1" smtClean="0">
                <a:latin typeface="Times New Roman"/>
                <a:cs typeface="Times New Roman"/>
              </a:rPr>
              <a:t>Devānī</a:t>
            </a:r>
            <a:endParaRPr lang="de-DE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Gesamthöhe 29 cm</a:t>
            </a:r>
          </a:p>
          <a:p>
            <a:endParaRPr lang="de-D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:\sammlungen_aktuell\sammlung suw_katalog\suw_graphiken_geändert_mm_130128\34 skan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5688632" cy="62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60647"/>
            <a:ext cx="7772400" cy="864097"/>
          </a:xfrm>
        </p:spPr>
        <p:txBody>
          <a:bodyPr>
            <a:normAutofit/>
          </a:bodyPr>
          <a:lstStyle/>
          <a:p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Ausrichtung der Sammlung</a:t>
            </a: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1124744"/>
            <a:ext cx="6984776" cy="1656184"/>
          </a:xfrm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de-DE" sz="16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Im Wesentlichen wird die Kunst des indischen Subkontinents durch zwei religiöse Hauptströmungen bestimmt: den 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Hinduismus</a:t>
            </a:r>
            <a:r>
              <a:rPr lang="de-DE" sz="16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und den </a:t>
            </a:r>
            <a:r>
              <a:rPr lang="de-DE" sz="16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Buddhismus</a:t>
            </a:r>
            <a:r>
              <a:rPr lang="de-DE" sz="16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Davon ist besonders auch der Buddhismus in den an Indien angrenzenden Gebieten vertreten: in Sri Lanka, Thailand, Myanmar (Burma) und weiter in Südost-Asien und Ost-asien, in Kambodscha, Laos, Vietnam, China, Korea, Japan – und nicht zuletzt na- </a:t>
            </a:r>
            <a:r>
              <a:rPr lang="de-DE" sz="1600" dirty="0" err="1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türlich</a:t>
            </a:r>
            <a:r>
              <a:rPr lang="de-DE" sz="16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auch in Tibet.</a:t>
            </a:r>
          </a:p>
        </p:txBody>
      </p:sp>
      <p:pic>
        <p:nvPicPr>
          <p:cNvPr id="1026" name="Picture 2" descr="F:\sammlungen_aktuell\sammlung suw_katalog\suw_graphiken_geändert_mm_130128\30 gane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996952"/>
            <a:ext cx="2376264" cy="3451479"/>
          </a:xfrm>
          <a:prstGeom prst="rect">
            <a:avLst/>
          </a:prstGeom>
          <a:noFill/>
        </p:spPr>
      </p:pic>
      <p:pic>
        <p:nvPicPr>
          <p:cNvPr id="1027" name="Picture 3" descr="F:\sammlungen_aktuell\sammlung suw_katalog\suw_graphiken_geändert_mm_130128\39 manjus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996952"/>
            <a:ext cx="2520280" cy="33569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2492896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Śiva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halb Mann, halb Frau</a:t>
            </a:r>
          </a:p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600" i="1" dirty="0" err="1" smtClean="0">
                <a:latin typeface="Times New Roman" pitchFamily="18" charset="0"/>
                <a:cs typeface="Times New Roman" pitchFamily="18" charset="0"/>
              </a:rPr>
              <a:t>Ardhanārīśvara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Nepal, 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Bodhnath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000" dirty="0" smtClean="0">
                <a:latin typeface="Times New Roman" pitchFamily="18" charset="0"/>
                <a:cs typeface="Times New Roman" pitchFamily="18" charset="0"/>
              </a:rPr>
              <a:t>(laut Aufkleber)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14 cm</a:t>
            </a:r>
          </a:p>
        </p:txBody>
      </p:sp>
      <p:pic>
        <p:nvPicPr>
          <p:cNvPr id="5122" name="Picture 2" descr="H:\sammlungen_aktuell\sammlung suw_katalog\suw_graphiken_geändert_mm_130128\35 ardhanarisvara_be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8639"/>
            <a:ext cx="4896544" cy="63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sammlungen_aktuell\sammlung suw_katalog\suw_graphiken_geändert_mm_130128\38 avalokitesva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464496" cy="663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107504" y="3597404"/>
            <a:ext cx="43204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Bodhisattva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Avalokiteśvara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600" i="1" dirty="0" err="1" smtClean="0">
                <a:latin typeface="Times New Roman" pitchFamily="18" charset="0"/>
                <a:cs typeface="Times New Roman" pitchFamily="18" charset="0"/>
              </a:rPr>
              <a:t>Ekādaśamukha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Tibet,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de-DE" sz="1200" dirty="0" smtClean="0">
                <a:latin typeface="Times New Roman" pitchFamily="18" charset="0"/>
                <a:cs typeface="Times New Roman" pitchFamily="18" charset="0"/>
              </a:rPr>
              <a:t>(laut Begleitzettel)</a:t>
            </a:r>
            <a:endParaRPr lang="de-DE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Goldfarbene Bronze, 65 cm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9512" y="3717032"/>
            <a:ext cx="345638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Bodhisattva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Mañjuśrī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Himālaya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-Region</a:t>
            </a:r>
          </a:p>
          <a:p>
            <a:endParaRPr lang="de-DE" sz="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lackiert, 22 x 15 cm</a:t>
            </a:r>
            <a:endParaRPr lang="de-DE" sz="1400" dirty="0"/>
          </a:p>
        </p:txBody>
      </p:sp>
      <p:pic>
        <p:nvPicPr>
          <p:cNvPr id="7170" name="Picture 2" descr="H:\sammlungen_aktuell\sammlung suw_katalog\suw_graphiken_geändert_mm_130128\39 manjus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1279"/>
            <a:ext cx="4824536" cy="642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3068960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Bodhisattva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Padmapāṇi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de-DE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Tārā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?)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 (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Orissa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?)</a:t>
            </a:r>
          </a:p>
          <a:p>
            <a:r>
              <a:rPr lang="de-DE" sz="1400" i="1" dirty="0" smtClean="0"/>
              <a:t>Bronze, 17 cm</a:t>
            </a:r>
            <a:endParaRPr lang="de-DE" sz="1400" i="1" dirty="0"/>
          </a:p>
        </p:txBody>
      </p:sp>
      <p:pic>
        <p:nvPicPr>
          <p:cNvPr id="8194" name="Picture 2" descr="H:\sammlungen_aktuell\sammlung suw_katalog\suw_graphiken_geändert_mm_130128\39a padmap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4345"/>
            <a:ext cx="4698143" cy="62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3464421"/>
            <a:ext cx="33843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Der Lieblingsschüler </a:t>
            </a:r>
            <a:r>
              <a:rPr lang="de-DE" sz="2600" dirty="0" err="1" smtClean="0">
                <a:latin typeface="Times New Roman" pitchFamily="18" charset="0"/>
                <a:cs typeface="Times New Roman" pitchFamily="18" charset="0"/>
              </a:rPr>
              <a:t>Ā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nanda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Burma (Myanmar)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Holz mit Einlagen, 18 x 16 cm</a:t>
            </a:r>
          </a:p>
          <a:p>
            <a:endParaRPr lang="de-DE" dirty="0"/>
          </a:p>
        </p:txBody>
      </p:sp>
      <p:pic>
        <p:nvPicPr>
          <p:cNvPr id="9218" name="Picture 2" descr="H:\sammlungen_aktuell\sammlung suw_katalog\suw_graphiken_geändert_mm_130128\39b anan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95" y="260648"/>
            <a:ext cx="4869061" cy="635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39552" y="3320405"/>
            <a:ext cx="33843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Der Lehrer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Padmasaṃbhava</a:t>
            </a:r>
            <a:r>
              <a:rPr lang="de-DE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de-DE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Tibet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 bräunlich lackiert, 12 cm</a:t>
            </a:r>
          </a:p>
          <a:p>
            <a:endParaRPr lang="de-DE" dirty="0"/>
          </a:p>
        </p:txBody>
      </p:sp>
      <p:pic>
        <p:nvPicPr>
          <p:cNvPr id="10242" name="Picture 2" descr="H:\sammlungen_aktuell\sammlung suw_katalog\suw_graphiken_geändert_mm_130128\40 padmasambha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305672" cy="660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3356992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Tibetische Tempelglocke</a:t>
            </a:r>
          </a:p>
          <a:p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Himālaya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-Region, Tibet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Messing, 17,5 cm</a:t>
            </a:r>
          </a:p>
        </p:txBody>
      </p:sp>
      <p:pic>
        <p:nvPicPr>
          <p:cNvPr id="11266" name="Picture 2" descr="H:\sammlungen_aktuell\sammlung suw_katalog\suw_graphiken_geändert_mm_130128\43 tempelgloc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6191"/>
            <a:ext cx="47525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55576" y="4357553"/>
            <a:ext cx="2664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Vajra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Himālaya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-Region, Tibet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Messing, 12 cm lang</a:t>
            </a:r>
          </a:p>
        </p:txBody>
      </p:sp>
      <p:pic>
        <p:nvPicPr>
          <p:cNvPr id="12291" name="Picture 3" descr="H:\sammlungen_aktuell\sammlung suw_katalog\suw_graphiken_geändert_mm_130128\44 vaj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59769" y="-1907159"/>
            <a:ext cx="2931966" cy="846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3349441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Meditierender Buddha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Sri Lanka</a:t>
            </a:r>
          </a:p>
          <a:p>
            <a:r>
              <a:rPr lang="de-DE" sz="1400" i="1" dirty="0" smtClean="0"/>
              <a:t>Silber, 14 x 11 cm</a:t>
            </a:r>
            <a:endParaRPr lang="de-DE" sz="1400" i="1" dirty="0"/>
          </a:p>
        </p:txBody>
      </p:sp>
      <p:pic>
        <p:nvPicPr>
          <p:cNvPr id="13314" name="Picture 2" descr="H:\sammlungen_aktuell\sammlung suw_katalog\suw_graphiken_geändert_mm_130128\44a buddha silb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9117"/>
            <a:ext cx="5184576" cy="632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2661300"/>
            <a:ext cx="367240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Meditierender Buddha 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unter dem </a:t>
            </a:r>
            <a:r>
              <a:rPr lang="de-DE" sz="2600" dirty="0" err="1" smtClean="0">
                <a:latin typeface="Times New Roman" pitchFamily="18" charset="0"/>
                <a:cs typeface="Times New Roman" pitchFamily="18" charset="0"/>
              </a:rPr>
              <a:t>Bodhi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-Baum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Sri Lanka</a:t>
            </a:r>
          </a:p>
          <a:p>
            <a:r>
              <a:rPr lang="de-DE" sz="1400" i="1" dirty="0" smtClean="0"/>
              <a:t>Gesamthöhe 12 cm</a:t>
            </a:r>
            <a:endParaRPr lang="de-DE" sz="1400" i="1" dirty="0"/>
          </a:p>
        </p:txBody>
      </p:sp>
      <p:pic>
        <p:nvPicPr>
          <p:cNvPr id="14338" name="Picture 2" descr="H:\sammlungen_aktuell\sammlung suw_katalog\suw_graphiken_geändert_mm_130128\44b buddha unter bodhiba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40" y="216107"/>
            <a:ext cx="4623916" cy="61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352928" cy="2160240"/>
          </a:xfrm>
        </p:spPr>
        <p:txBody>
          <a:bodyPr>
            <a:noAutofit/>
          </a:bodyPr>
          <a:lstStyle/>
          <a:p>
            <a:pPr algn="just"/>
            <a:r>
              <a:rPr lang="de-DE" sz="1800" i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Vitrine 1 und 2</a:t>
            </a:r>
          </a:p>
          <a:p>
            <a:pPr algn="just"/>
            <a:endParaRPr lang="de-DE" sz="1050" i="1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l"/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Die in diesen Vitrinen gezeigten Exponate widmen sich den beiden Hauptrichtungen des Hinduismus, dem </a:t>
            </a:r>
            <a:r>
              <a:rPr lang="de-DE" sz="1800" b="1" dirty="0" err="1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Śivaismus</a:t>
            </a:r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und dem </a:t>
            </a:r>
            <a:r>
              <a:rPr lang="de-DE" sz="1800" b="1" dirty="0" err="1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Viṣṇuismus</a:t>
            </a:r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</a:p>
          <a:p>
            <a:pPr algn="just"/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Sie enthalten figürliche Darstellungen der Götter </a:t>
            </a:r>
            <a:r>
              <a:rPr lang="de-DE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Śiva</a:t>
            </a:r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Viṣṇu</a:t>
            </a:r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selbst sowie der ihnen in der Mythologie zugeordneten weiblichen, männlichen, anthropomorphen und </a:t>
            </a:r>
            <a:r>
              <a:rPr lang="de-DE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tieri</a:t>
            </a:r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de-DE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schen</a:t>
            </a:r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Begleiter. </a:t>
            </a:r>
          </a:p>
          <a:p>
            <a:pPr algn="just"/>
            <a:endParaRPr lang="de-DE" sz="1800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/>
            <a:endParaRPr lang="de-DE" sz="1050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/>
            <a:endParaRPr lang="de-DE" sz="1600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F:\sammlungen_aktuell\sammlung suw_katalog\suw_graphiken_geändert_mm_130128\20 garuda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564904"/>
            <a:ext cx="2754306" cy="3672408"/>
          </a:xfrm>
          <a:prstGeom prst="rect">
            <a:avLst/>
          </a:prstGeom>
          <a:noFill/>
        </p:spPr>
      </p:pic>
      <p:pic>
        <p:nvPicPr>
          <p:cNvPr id="2051" name="Picture 3" descr="F:\sammlungen_aktuell\sammlung suw_katalog\suw_graphiken_geändert_mm_130128\35 ardhanarisvara_be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603188"/>
            <a:ext cx="2808312" cy="36341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4016" y="2348880"/>
            <a:ext cx="35638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Buddha </a:t>
            </a:r>
          </a:p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Siddhārtha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Gautama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Thailand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Gesamthöhe ca. 87 cm</a:t>
            </a:r>
            <a:endParaRPr lang="de-DE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:\sammlungen_aktuell\sammlung suw_katalog\suw_graphiken_geändert_mm_130128\47 buddha siddhartha gaut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55" y="135980"/>
            <a:ext cx="4827809" cy="660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87824" y="3501008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Buddha mit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Mucalinda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Khmer-Kunst (?)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22 cm</a:t>
            </a:r>
            <a:endParaRPr lang="de-DE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:\sammlungen_aktuell\sammlung suw_katalog\suw_graphiken_geändert_mm_130128\46 mucalinda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658"/>
            <a:ext cx="2497821" cy="6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H:\sammlungen_aktuell\sammlung suw_katalog\suw_graphiken_geändert_mm_130128\46 mucalinda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307" y="300658"/>
            <a:ext cx="2291157" cy="6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3936538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Buddha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Amitābha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Japan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gelblich-braun lasiert, 20 cm</a:t>
            </a:r>
          </a:p>
          <a:p>
            <a:endParaRPr lang="de-DE" dirty="0"/>
          </a:p>
        </p:txBody>
      </p:sp>
      <p:pic>
        <p:nvPicPr>
          <p:cNvPr id="17410" name="Picture 2" descr="H:\sammlungen_aktuell\sammlung suw_katalog\suw_graphiken_geändert_mm_130128\47a (45) amitab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4911"/>
            <a:ext cx="4608512" cy="644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3997513"/>
            <a:ext cx="3024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Die Göttin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Guanyin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China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Silberbronze, 25 cm</a:t>
            </a:r>
          </a:p>
        </p:txBody>
      </p:sp>
      <p:pic>
        <p:nvPicPr>
          <p:cNvPr id="18434" name="Picture 2" descr="H:\sammlungen_aktuell\sammlung suw_katalog\suw_graphiken_geändert_mm_130128\48 guany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63031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3608437"/>
            <a:ext cx="35283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Maitreya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der Buddha der Zukunft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Himālaya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-Region</a:t>
            </a:r>
            <a:r>
              <a:rPr lang="de-DE" dirty="0" smtClean="0"/>
              <a:t> </a:t>
            </a:r>
            <a:endParaRPr lang="de-DE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Messing, 8 cm</a:t>
            </a:r>
          </a:p>
          <a:p>
            <a:endParaRPr lang="de-DE" dirty="0"/>
          </a:p>
        </p:txBody>
      </p:sp>
      <p:pic>
        <p:nvPicPr>
          <p:cNvPr id="19458" name="Picture 2" descr="H:\sammlungen_aktuell\sammlung suw_katalog\suw_graphiken_geändert_mm_130128\52 maitre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65" y="299188"/>
            <a:ext cx="4669617" cy="622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3933056"/>
            <a:ext cx="34563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Maitreya</a:t>
            </a:r>
            <a:r>
              <a:rPr lang="de-DE" sz="2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de-DE" sz="26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ls „Lachender Buddha“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China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5,3 cm </a:t>
            </a:r>
            <a:endParaRPr lang="de-DE" sz="1400" dirty="0"/>
          </a:p>
        </p:txBody>
      </p:sp>
      <p:pic>
        <p:nvPicPr>
          <p:cNvPr id="20482" name="Picture 2" descr="H:\sammlungen_aktuell\sammlung suw_katalog\suw_graphiken_geändert_mm_130128\53 lachender budd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9414"/>
            <a:ext cx="3816424" cy="64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3493457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Buddha Kopf </a:t>
            </a:r>
            <a:endParaRPr lang="de-DE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Südostasien, Thailand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Messing, 10,5 cm </a:t>
            </a:r>
            <a:endParaRPr lang="de-DE" sz="1400" dirty="0"/>
          </a:p>
        </p:txBody>
      </p:sp>
      <p:pic>
        <p:nvPicPr>
          <p:cNvPr id="21506" name="Picture 2" descr="H:\sammlungen_aktuell\sammlung suw_katalog\suw_graphiken_geändert_mm_130128\54 buddha-kop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68" y="404664"/>
            <a:ext cx="4516288" cy="602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3429000"/>
            <a:ext cx="352839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smtClean="0">
                <a:latin typeface="Times New Roman" pitchFamily="18" charset="0"/>
                <a:cs typeface="Times New Roman" pitchFamily="18" charset="0"/>
              </a:rPr>
              <a:t>Kopf des Khmer-Königs </a:t>
            </a:r>
            <a:br>
              <a:rPr lang="de-DE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Yayavarman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VII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Khmer-Kunst</a:t>
            </a: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de-DE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Messing, ca. 10 cm </a:t>
            </a:r>
            <a:endParaRPr lang="de-DE" sz="1400" dirty="0"/>
          </a:p>
        </p:txBody>
      </p:sp>
      <p:pic>
        <p:nvPicPr>
          <p:cNvPr id="22530" name="Picture 2" descr="H:\sammlungen_aktuell\sammlung suw_katalog\suw_graphiken_geändert_mm_130128\55 jayavarm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4896544" cy="64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3645024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Meditierender Jina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Indien, 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Rajāsthān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(?)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Messing, 17,5 x 13,5 cm </a:t>
            </a:r>
            <a:endParaRPr lang="de-DE" sz="1400" dirty="0"/>
          </a:p>
        </p:txBody>
      </p:sp>
      <p:pic>
        <p:nvPicPr>
          <p:cNvPr id="23554" name="Picture 2" descr="H:\sammlungen_aktuell\sammlung suw_katalog\suw_graphiken_geändert_mm_130128\56 j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252" y="260648"/>
            <a:ext cx="5184204" cy="630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23528" y="3717032"/>
            <a:ext cx="5256584" cy="2520280"/>
          </a:xfrm>
        </p:spPr>
        <p:txBody>
          <a:bodyPr>
            <a:noAutofit/>
          </a:bodyPr>
          <a:lstStyle/>
          <a:p>
            <a:pPr algn="just"/>
            <a:r>
              <a:rPr lang="de-DE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Vitrine 4</a:t>
            </a:r>
          </a:p>
          <a:p>
            <a:pPr algn="just"/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Gezeigt werden hier Objekte buddhistischer Kunst. An ihnen lässt sich die Entwicklung dieser Religion von Indien, Nepal und Tibet über Südostasien bis hin nach Ostasien dokumentieren: Darstellungen des </a:t>
            </a:r>
            <a:r>
              <a:rPr lang="de-DE" sz="18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Buddha</a:t>
            </a:r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und volkstümlicher </a:t>
            </a:r>
            <a:r>
              <a:rPr lang="de-DE" sz="1800" b="1" dirty="0" err="1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Boddhisattvas</a:t>
            </a:r>
            <a:r>
              <a:rPr lang="de-DE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die als Nothelfer und Schutzheilige im alltäglichen Leben ihren Platz haben.</a:t>
            </a:r>
          </a:p>
          <a:p>
            <a:pPr algn="just"/>
            <a:endParaRPr lang="de-DE" sz="1600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19872" y="260648"/>
            <a:ext cx="5472608" cy="271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i="1" dirty="0" smtClean="0">
                <a:latin typeface="Times New Roman" pitchFamily="18" charset="0"/>
                <a:cs typeface="Times New Roman" pitchFamily="18" charset="0"/>
              </a:rPr>
              <a:t>Vitrine 3</a:t>
            </a:r>
          </a:p>
          <a:p>
            <a:pPr algn="just"/>
            <a:endParaRPr lang="de-DE" sz="105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Hier befinden sich Statuetten von Gottheiten aus dem reichen Legendenschatz des indischen Kulturkreises, </a:t>
            </a:r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Göttinnen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Fruchtbarkeitsgenien,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 sowohl aus dem hinduistischen wie dem buddhistischen Bereich. </a:t>
            </a:r>
          </a:p>
          <a:p>
            <a:pPr algn="just"/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Solche Statuen spielen besonders im häuslichen Kult, bei der Einrichtung  kleiner</a:t>
            </a:r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Hausaltäre, eine nicht </a:t>
            </a:r>
            <a:r>
              <a:rPr lang="de-DE" dirty="0" err="1" smtClean="0">
                <a:latin typeface="Times New Roman" pitchFamily="18" charset="0"/>
                <a:cs typeface="Times New Roman" pitchFamily="18" charset="0"/>
              </a:rPr>
              <a:t>unerheb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de-DE" dirty="0" err="1" smtClean="0">
                <a:latin typeface="Times New Roman" pitchFamily="18" charset="0"/>
                <a:cs typeface="Times New Roman" pitchFamily="18" charset="0"/>
              </a:rPr>
              <a:t>liche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 Rolle.</a:t>
            </a:r>
          </a:p>
          <a:p>
            <a:endParaRPr lang="de-DE" dirty="0"/>
          </a:p>
        </p:txBody>
      </p:sp>
      <p:pic>
        <p:nvPicPr>
          <p:cNvPr id="3074" name="Picture 2" descr="F:\sammlungen_aktuell\sammlung suw_katalog\suw_graphiken_geändert_mm_130128\09 ganga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1767599" cy="3071646"/>
          </a:xfrm>
          <a:prstGeom prst="rect">
            <a:avLst/>
          </a:prstGeom>
          <a:noFill/>
        </p:spPr>
      </p:pic>
      <p:pic>
        <p:nvPicPr>
          <p:cNvPr id="3075" name="Picture 3" descr="F:\sammlungen_aktuell\sammlung suw_katalog\suw_graphiken_geändert_mm_130128\48 guany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043" y="3092276"/>
            <a:ext cx="2459381" cy="32890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55576" y="548680"/>
            <a:ext cx="7488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Die Ausstellung ist untergebracht im 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Philosophicum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der Johannes Gutenberg-Universität 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Mainz, im Foyer </a:t>
            </a: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vor dem Hörsaal P 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5.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  <a:p>
            <a:endParaRPr lang="de-DE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Führungen durch die Ausstellung –  in Verbindung mit einer </a:t>
            </a:r>
            <a:r>
              <a:rPr lang="de-DE" sz="2000" dirty="0" err="1" smtClean="0">
                <a:latin typeface="Times New Roman" pitchFamily="18" charset="0"/>
                <a:cs typeface="Times New Roman" pitchFamily="18" charset="0"/>
              </a:rPr>
              <a:t>Einfüh-rung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in die indische Kunst –  veranstaltet das Institut für Indologie, Mainz. </a:t>
            </a: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Kontakt siehe: 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www.indologie.uni-mainz.de</a:t>
            </a:r>
            <a:endParaRPr lang="de-DE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5536" y="4005064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Der Begleitkatalog </a:t>
            </a:r>
            <a:r>
              <a:rPr lang="de-DE" sz="1600" i="1" dirty="0" smtClean="0">
                <a:latin typeface="Times New Roman" pitchFamily="18" charset="0"/>
                <a:cs typeface="Times New Roman" pitchFamily="18" charset="0"/>
              </a:rPr>
              <a:t>Indische Bronzen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 • </a:t>
            </a:r>
            <a:r>
              <a:rPr lang="de-DE" sz="1600" i="1" dirty="0" smtClean="0">
                <a:latin typeface="Times New Roman" pitchFamily="18" charset="0"/>
                <a:cs typeface="Times New Roman" pitchFamily="18" charset="0"/>
              </a:rPr>
              <a:t>Sammlung Ursula Walter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mit ausführlichen Beschreibungen und Erläuterungen, 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88</a:t>
            </a:r>
            <a:r>
              <a:rPr lang="de-DE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Seiten, durchgängig farbig bebildert, broschiert, kann zum Preis von 8,50</a:t>
            </a:r>
            <a:r>
              <a:rPr lang="de-DE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€ im Institut, per Email oder über dem Postweg </a:t>
            </a:r>
            <a:r>
              <a:rPr lang="de-DE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1600" dirty="0" err="1">
                <a:latin typeface="Times New Roman" pitchFamily="18" charset="0"/>
                <a:cs typeface="Times New Roman" pitchFamily="18" charset="0"/>
              </a:rPr>
              <a:t>zuzügl</a:t>
            </a:r>
            <a:r>
              <a:rPr lang="de-DE" sz="1600" dirty="0">
                <a:latin typeface="Times New Roman" pitchFamily="18" charset="0"/>
                <a:cs typeface="Times New Roman" pitchFamily="18" charset="0"/>
              </a:rPr>
              <a:t>. Versandkosten</a:t>
            </a: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) erworben werden.</a:t>
            </a:r>
            <a:endParaRPr lang="de-DE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Grafik 4" descr="Cover Smgl U Wal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2851949"/>
            <a:ext cx="2105387" cy="2953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half" idx="2"/>
          </p:nvPr>
        </p:nvSpPr>
        <p:spPr>
          <a:xfrm>
            <a:off x="107504" y="2875261"/>
            <a:ext cx="2530624" cy="1345827"/>
          </a:xfrm>
        </p:spPr>
        <p:txBody>
          <a:bodyPr>
            <a:norm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Śiva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Naṭarāja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Südindien</a:t>
            </a:r>
          </a:p>
          <a:p>
            <a:r>
              <a:rPr lang="de-DE" i="1" dirty="0" smtClean="0">
                <a:latin typeface="Times New Roman" pitchFamily="18" charset="0"/>
                <a:cs typeface="Times New Roman" pitchFamily="18" charset="0"/>
              </a:rPr>
              <a:t>Bronze, 56 x 47,5 cm</a:t>
            </a:r>
          </a:p>
          <a:p>
            <a:endParaRPr lang="de-DE" dirty="0"/>
          </a:p>
        </p:txBody>
      </p:sp>
      <p:pic>
        <p:nvPicPr>
          <p:cNvPr id="1026" name="Picture 2" descr="E:\Sammlg. U W\suw_graphiken_geändert_mm_130128\01 siva natara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327" y="116632"/>
            <a:ext cx="5473369" cy="66247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51520" y="3299500"/>
            <a:ext cx="31683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Vāma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Śiva</a:t>
            </a:r>
            <a:r>
              <a:rPr lang="de-DE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600" b="1" dirty="0" err="1" smtClean="0">
                <a:latin typeface="Times New Roman" pitchFamily="18" charset="0"/>
                <a:cs typeface="Times New Roman" pitchFamily="18" charset="0"/>
              </a:rPr>
              <a:t>Naṭarāja</a:t>
            </a:r>
            <a:endParaRPr lang="de-DE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Südindien</a:t>
            </a:r>
          </a:p>
          <a:p>
            <a:r>
              <a:rPr lang="de-DE" sz="1400" i="1" dirty="0" smtClean="0">
                <a:latin typeface="Times New Roman" pitchFamily="18" charset="0"/>
                <a:cs typeface="Times New Roman" pitchFamily="18" charset="0"/>
              </a:rPr>
              <a:t>Bronze, 18,2 x 11,2 cm</a:t>
            </a:r>
          </a:p>
          <a:p>
            <a:endParaRPr lang="de-DE" dirty="0"/>
          </a:p>
        </p:txBody>
      </p:sp>
      <p:pic>
        <p:nvPicPr>
          <p:cNvPr id="4098" name="Picture 2" descr="E:\suw_grafiken\02 vama si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13" y="125704"/>
            <a:ext cx="5309567" cy="66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half" idx="2"/>
          </p:nvPr>
        </p:nvSpPr>
        <p:spPr>
          <a:xfrm>
            <a:off x="457200" y="4365104"/>
            <a:ext cx="3008313" cy="1872208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de-DE" sz="5500" dirty="0" smtClean="0"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de-DE" sz="5500" dirty="0" err="1" smtClean="0">
                <a:latin typeface="Times New Roman" pitchFamily="18" charset="0"/>
                <a:cs typeface="Times New Roman" pitchFamily="18" charset="0"/>
              </a:rPr>
              <a:t>Bodhisattva</a:t>
            </a:r>
            <a:r>
              <a:rPr lang="de-DE" sz="5500" dirty="0" smtClean="0">
                <a:latin typeface="Times New Roman" pitchFamily="18" charset="0"/>
                <a:cs typeface="Times New Roman" pitchFamily="18" charset="0"/>
              </a:rPr>
              <a:t> als Musiker</a:t>
            </a:r>
            <a:r>
              <a:rPr lang="de-DE" sz="5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5500" b="1" dirty="0" err="1" smtClean="0">
                <a:latin typeface="Times New Roman" pitchFamily="18" charset="0"/>
                <a:cs typeface="Times New Roman" pitchFamily="18" charset="0"/>
              </a:rPr>
              <a:t>Guttila</a:t>
            </a:r>
            <a:endParaRPr lang="de-DE" sz="55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sz="4200" dirty="0" smtClean="0">
                <a:latin typeface="Times New Roman" pitchFamily="18" charset="0"/>
                <a:cs typeface="Times New Roman" pitchFamily="18" charset="0"/>
              </a:rPr>
              <a:t>Thailand</a:t>
            </a:r>
            <a:r>
              <a:rPr lang="de-DE" sz="4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de-DE" sz="4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sz="2900" i="1" dirty="0" smtClean="0">
                <a:latin typeface="Times New Roman" pitchFamily="18" charset="0"/>
                <a:cs typeface="Times New Roman" pitchFamily="18" charset="0"/>
              </a:rPr>
              <a:t>Bronze, 24 x 17 x 11,5 cm</a:t>
            </a:r>
            <a:endParaRPr lang="de-DE" sz="29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nhaltsplatzhalter 4" descr="03 guttil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74920" y="116633"/>
            <a:ext cx="4945552" cy="661043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Microsoft Office PowerPoint</Application>
  <PresentationFormat>Bildschirmpräsentation (4:3)</PresentationFormat>
  <Paragraphs>168</Paragraphs>
  <Slides>48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49" baseType="lpstr">
      <vt:lpstr>Larissa-Design</vt:lpstr>
      <vt:lpstr>PowerPoint-Präsentation</vt:lpstr>
      <vt:lpstr>PowerPoint-Präsentation</vt:lpstr>
      <vt:lpstr>Ausrichtung der Sammlung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Johannes Gutenberg-Universität Mainz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Śiva Naṭarāja</dc:title>
  <dc:creator>Instindo</dc:creator>
  <cp:lastModifiedBy>km</cp:lastModifiedBy>
  <cp:revision>267</cp:revision>
  <dcterms:created xsi:type="dcterms:W3CDTF">2012-11-19T12:45:04Z</dcterms:created>
  <dcterms:modified xsi:type="dcterms:W3CDTF">2013-04-30T07:52:31Z</dcterms:modified>
</cp:coreProperties>
</file>