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9" r:id="rId14"/>
    <p:sldId id="271" r:id="rId15"/>
    <p:sldId id="272" r:id="rId16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80"/>
    <a:srgbClr val="66CCFF"/>
    <a:srgbClr val="99CCFF"/>
    <a:srgbClr val="66FFFF"/>
    <a:srgbClr val="1C4D5A"/>
    <a:srgbClr val="4773FF"/>
    <a:srgbClr val="3B5A97"/>
    <a:srgbClr val="C000C0"/>
    <a:srgbClr val="FF2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3" autoAdjust="0"/>
    <p:restoredTop sz="94699" autoAdjust="0"/>
  </p:normalViewPr>
  <p:slideViewPr>
    <p:cSldViewPr>
      <p:cViewPr>
        <p:scale>
          <a:sx n="100" d="100"/>
          <a:sy n="100" d="100"/>
        </p:scale>
        <p:origin x="-7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33418469-1B74-4BB8-A69B-A38F3334CE51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4F20F6DC-1729-4E11-BC78-7ECF86CF34B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43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44F858-DD1F-4856-9D49-4022BC72C093}" type="slidenum">
              <a:rPr lang="de-DE" smtClean="0"/>
              <a:pPr/>
              <a:t>12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06A8A1-3FAA-4B2A-B9AA-7A0211A61539}" type="slidenum">
              <a:rPr lang="de-DE" smtClean="0"/>
              <a:pPr>
                <a:defRPr/>
              </a:pPr>
              <a:t>14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06A8A1-3FAA-4B2A-B9AA-7A0211A61539}" type="slidenum">
              <a:rPr lang="de-DE" smtClean="0"/>
              <a:pPr>
                <a:defRPr/>
              </a:pPr>
              <a:t>15</a:t>
            </a:fld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A9B-5493-4AC9-BF22-4D99462105ED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EAD2-5230-4621-A6AC-A47FA456D1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A9B-5493-4AC9-BF22-4D99462105ED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EAD2-5230-4621-A6AC-A47FA456D1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A9B-5493-4AC9-BF22-4D99462105ED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EAD2-5230-4621-A6AC-A47FA456D1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A9B-5493-4AC9-BF22-4D99462105ED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EAD2-5230-4621-A6AC-A47FA456D1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A9B-5493-4AC9-BF22-4D99462105ED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EAD2-5230-4621-A6AC-A47FA456D1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A9B-5493-4AC9-BF22-4D99462105ED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EAD2-5230-4621-A6AC-A47FA456D1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A9B-5493-4AC9-BF22-4D99462105ED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EAD2-5230-4621-A6AC-A47FA456D1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A9B-5493-4AC9-BF22-4D99462105ED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EAD2-5230-4621-A6AC-A47FA456D1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A9B-5493-4AC9-BF22-4D99462105ED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EAD2-5230-4621-A6AC-A47FA456D1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A9B-5493-4AC9-BF22-4D99462105ED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EAD2-5230-4621-A6AC-A47FA456D1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DA9B-5493-4AC9-BF22-4D99462105ED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EAD2-5230-4621-A6AC-A47FA456D1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D4E4"/>
            </a:gs>
            <a:gs pos="100000">
              <a:srgbClr val="9191D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DA9B-5493-4AC9-BF22-4D99462105ED}" type="datetimeFigureOut">
              <a:rPr lang="de-DE" smtClean="0"/>
              <a:pPr/>
              <a:t>07.10.2014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EAD2-5230-4621-A6AC-A47FA456D1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image" Target="../media/image1.jpeg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87775"/>
            <a:ext cx="7772400" cy="1470025"/>
          </a:xfrm>
        </p:spPr>
        <p:txBody>
          <a:bodyPr/>
          <a:lstStyle/>
          <a:p>
            <a:pPr eaLnBrk="1" hangingPunct="1"/>
            <a:r>
              <a:rPr lang="de-DE" dirty="0" smtClean="0"/>
              <a:t>BA Indologie: Beifach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600200"/>
            <a:ext cx="6400800" cy="2590800"/>
          </a:xfrm>
        </p:spPr>
        <p:txBody>
          <a:bodyPr/>
          <a:lstStyle/>
          <a:p>
            <a:pPr eaLnBrk="1" hangingPunct="1"/>
            <a:r>
              <a:rPr lang="de-DE" dirty="0" smtClean="0"/>
              <a:t>Johannes Gutenberg-Universität Mainz</a:t>
            </a:r>
          </a:p>
          <a:p>
            <a:pPr eaLnBrk="1" hangingPunct="1"/>
            <a:endParaRPr lang="de-DE" sz="1500" dirty="0" smtClean="0"/>
          </a:p>
          <a:p>
            <a:pPr eaLnBrk="1" hangingPunct="1"/>
            <a:r>
              <a:rPr lang="de-DE" dirty="0" smtClean="0"/>
              <a:t>- Fachbereich 05 -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81000" y="5943600"/>
            <a:ext cx="7848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dirty="0">
                <a:solidFill>
                  <a:srgbClr val="5E5ECA"/>
                </a:solidFill>
              </a:rPr>
              <a:t>Präsentation: S. Wengoborski  ●  Aufnahmen aus den Jahren 1991, 1997 und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14400" y="3048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3400" dirty="0"/>
              <a:t>3.2 Module 1-3: Lehrveranstaltungen</a:t>
            </a:r>
            <a:endParaRPr lang="de-DE" sz="2000" dirty="0"/>
          </a:p>
        </p:txBody>
      </p:sp>
      <p:graphicFrame>
        <p:nvGraphicFramePr>
          <p:cNvPr id="1136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05691"/>
              </p:ext>
            </p:extLst>
          </p:nvPr>
        </p:nvGraphicFramePr>
        <p:xfrm>
          <a:off x="838200" y="836712"/>
          <a:ext cx="7474650" cy="5678016"/>
        </p:xfrm>
        <a:graphic>
          <a:graphicData uri="http://schemas.openxmlformats.org/drawingml/2006/table">
            <a:tbl>
              <a:tblPr/>
              <a:tblGrid>
                <a:gridCol w="3124200"/>
                <a:gridCol w="533400"/>
                <a:gridCol w="2020416"/>
                <a:gridCol w="931447"/>
                <a:gridCol w="865187"/>
              </a:tblGrid>
              <a:tr h="43204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Modul 1: Religion und Kultur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 6 SWS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 10 LP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Südasiatische Religionen I </a:t>
                      </a:r>
                      <a:endParaRPr kumimoji="0" lang="de-DE" sz="12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9075" algn="l"/>
                        </a:tabLst>
                        <a:defRPr/>
                      </a:pPr>
                      <a:r>
                        <a:rPr kumimoji="0" lang="de-DE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	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Südasiatische Religionen II</a:t>
                      </a:r>
                      <a:endParaRPr kumimoji="0" lang="de-D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 PS  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1./ 2.	Fachsemester  	(</a:t>
                      </a: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1./ 2.	Fachsemester  	(WiSe)</a:t>
                      </a: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LP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LP 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 Kultur/ Landeskunde I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 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1./ 2.	Fachsemester  	(</a:t>
                      </a:r>
                      <a:r>
                        <a:rPr kumimoji="0" lang="de-DE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WiSe)</a:t>
                      </a: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Südasiatische Religionen III </a:t>
                      </a:r>
                      <a:endParaRPr kumimoji="0" lang="de-DE" sz="12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9075" algn="l"/>
                        </a:tabLst>
                        <a:defRPr/>
                      </a:pPr>
                      <a:r>
                        <a:rPr kumimoji="0" lang="de-DE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	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Südasiatische Religionen IV</a:t>
                      </a:r>
                      <a:endParaRPr kumimoji="0" lang="de-D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   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  <a:defRPr/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2./ 1.	Fachsemester 	(</a:t>
                      </a:r>
                      <a:r>
                        <a:rPr kumimoji="0" lang="de-DE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SoSe)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  <a:defRPr/>
                      </a:pPr>
                      <a:r>
                        <a:rPr kumimoji="0" lang="de-DE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2./ 1.	Fachsemester 	(SoSe)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LP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LP 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 Kultur/ Landeskunde II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 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2./ 1.	Fachsemester  	(SoSe)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    Modulprüfung</a:t>
                      </a:r>
                      <a:endParaRPr kumimoji="0" lang="de-D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B2FE"/>
                    </a:solidFill>
                  </a:tcPr>
                </a:tc>
              </a:tr>
              <a:tr h="4148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Modul 2</a:t>
                      </a:r>
                      <a:r>
                        <a:rPr kumimoji="0" lang="de-DE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</a:t>
                      </a:r>
                      <a:r>
                        <a:rPr lang="de-DE" sz="17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Aufbau: Älteres Indoarisch &amp; indische Literaturen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 4 SWS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 10 LP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Älteres Indoarisch I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3./ 2.	Fachsemester  	(WiSe)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LP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b) Indische Literaturen I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de-DE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./ 2. Fachsemester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	(WiSe) </a:t>
                      </a:r>
                    </a:p>
                  </a:txBody>
                  <a:tcPr marL="90000" marR="18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Älteres Indoarisch II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4./ 3.	Fachsemester	(SoSe)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LP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d) Indische Literaturen II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4./ 3.	Fachsemester	(SoSe)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    Modulprüfung</a:t>
                      </a:r>
                      <a:endParaRPr kumimoji="0" lang="de-D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5FF"/>
                    </a:solidFill>
                  </a:tcPr>
                </a:tc>
              </a:tr>
              <a:tr h="3428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Modul 3</a:t>
                      </a:r>
                      <a:r>
                        <a:rPr kumimoji="0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</a:t>
                      </a:r>
                      <a:r>
                        <a:rPr lang="de-DE" sz="17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Vertiefung: Älteres Indoarisch &amp; indische Literaturen</a:t>
                      </a:r>
                      <a:endParaRPr kumimoji="0" lang="de-DE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 4 SWS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 10 LP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Älteres Indoarisch III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5./ 4.	Fachsemester	(WiSe)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LP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b) Indische Literaturen III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5./ 4</a:t>
                      </a:r>
                      <a:r>
                        <a:rPr kumimoji="0" lang="de-DE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. Fachsemester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	(WiSe)</a:t>
                      </a:r>
                    </a:p>
                  </a:txBody>
                  <a:tcPr marR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 Älteres Indoarisch IV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6./ 5.	Fachsemester 	(SoSe)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LP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d) Indische Literaturen IV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6. 5.	Fachsemester 	(SoSe)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    Modulprüfung</a:t>
                      </a:r>
                      <a:endParaRPr kumimoji="0" lang="de-D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11365" name="Oval 10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219800" y="6546676"/>
            <a:ext cx="304800" cy="228600"/>
          </a:xfrm>
          <a:prstGeom prst="ellipse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Rectangle 10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35800" y="6553200"/>
            <a:ext cx="12700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11367" name="Text Box 10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 rot="10800000">
            <a:off x="914400" y="6613525"/>
            <a:ext cx="632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Indologie: BA Indologie Beifach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11365" grpId="0" animBg="1"/>
      <p:bldP spid="113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7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72420"/>
              </p:ext>
            </p:extLst>
          </p:nvPr>
        </p:nvGraphicFramePr>
        <p:xfrm>
          <a:off x="838200" y="836712"/>
          <a:ext cx="7467600" cy="5606808"/>
        </p:xfrm>
        <a:graphic>
          <a:graphicData uri="http://schemas.openxmlformats.org/drawingml/2006/table">
            <a:tbl>
              <a:tblPr/>
              <a:tblGrid>
                <a:gridCol w="3445768"/>
                <a:gridCol w="432048"/>
                <a:gridCol w="1872208"/>
                <a:gridCol w="936104"/>
                <a:gridCol w="781472"/>
              </a:tblGrid>
              <a:tr h="288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Modul 4: Einführung – moderne südasiatische Sprachen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 4 SWS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 10 LP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1066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a)	Einführung I: mod. südasiatische Spr.</a:t>
                      </a:r>
                    </a:p>
                    <a:p>
                      <a:pPr marL="0" marR="0" lvl="0" indent="0" algn="l" defTabSz="1066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	Einführung II: mod. südasiatische Spr.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 PS  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1./ 2.</a:t>
                      </a:r>
                      <a:r>
                        <a:rPr kumimoji="0" lang="de-DE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	Fachsemester  	(</a:t>
                      </a:r>
                      <a:r>
                        <a:rPr kumimoji="0" lang="de-DE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WiSe)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1096963" algn="l"/>
                        </a:tabLst>
                      </a:pPr>
                      <a:r>
                        <a:rPr kumimoji="0" lang="de-DE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1./ 2.	Fachsemester  	(WiSe)</a:t>
                      </a:r>
                      <a:endParaRPr kumimoji="0" lang="de-DE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 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1066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b)</a:t>
                      </a:r>
                      <a:r>
                        <a:rPr kumimoji="0" lang="de-DE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	</a:t>
                      </a: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Einführung III: mod. südasiatische Spr.</a:t>
                      </a:r>
                    </a:p>
                    <a:p>
                      <a:pPr marL="0" marR="0" lvl="0" indent="0" algn="l" defTabSz="1066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	Einführung IV: mod. südasiatische Spr.</a:t>
                      </a:r>
                      <a:endParaRPr kumimoji="0" lang="de-DE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 PS  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2./3. </a:t>
                      </a:r>
                      <a:r>
                        <a:rPr kumimoji="0" lang="de-DE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Fachsemester </a:t>
                      </a:r>
                      <a:r>
                        <a:rPr kumimoji="0" lang="de-DE" sz="7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	(SoSe)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2./3. Fachsemester 	(SoSe)</a:t>
                      </a:r>
                      <a:endParaRPr kumimoji="0" lang="de-DE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 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1066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de-DE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    Modulprüfung</a:t>
                      </a:r>
                      <a:endParaRPr kumimoji="0" lang="de-DE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7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7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FF"/>
                    </a:solidFill>
                  </a:tcPr>
                </a:tc>
              </a:tr>
              <a:tr h="324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Modul 5</a:t>
                      </a:r>
                      <a:r>
                        <a:rPr kumimoji="0" lang="de-DE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: Aufbau – moderne südasiatische Sprachen</a:t>
                      </a:r>
                      <a:endParaRPr kumimoji="0" lang="de-D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 6 SWS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 10 LP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a)	Lektüre I: 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mod. südasiatische Spr.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	Lektüre II: mod. südasiatische Spr.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3. Fachsemester 	(WiSe / SoSe)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LP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LP 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1066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b)</a:t>
                      </a:r>
                      <a:r>
                        <a:rPr kumimoji="0" lang="de-DE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	Grammatik I: </a:t>
                      </a: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mod. südasiatische Spr.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3./ 4. Fachsemester	(WiSe)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c)	Lektüre III: 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mod. südasiatische Spr.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	Lektüre IV: mod. südasiatische Spr.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4. Fachsemester 	(WiSe / SoSe)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LP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LP 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r>
                        <a:rPr kumimoji="0" lang="de-DE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) Grammatik II: </a:t>
                      </a: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mod. südasiatische Spr.</a:t>
                      </a:r>
                      <a:endParaRPr kumimoji="0" lang="de-DE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4./ 3. Fachsemester	(SoSe)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1066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de-DE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    Modulprüfung</a:t>
                      </a:r>
                      <a:endParaRPr kumimoji="0" lang="de-DE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7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7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BFF"/>
                    </a:solidFill>
                  </a:tcPr>
                </a:tc>
              </a:tr>
              <a:tr h="25167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Modul 6</a:t>
                      </a:r>
                      <a:r>
                        <a:rPr kumimoji="0" lang="de-DE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: Literarisches Übersetzen – moderne südasiatische Sprachen</a:t>
                      </a:r>
                      <a:endParaRPr kumimoji="0" lang="de-D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Σ 6 SWS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Σ 10 LP</a:t>
                      </a:r>
                    </a:p>
                  </a:txBody>
                  <a:tcPr marL="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a)	Lektüre V: 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mod. südasiatische Spr.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	Lektüre VI: mod. südasiatische Spr.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3. Fachsemester 	(WiSe / SoSe)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LP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LP 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1066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b)</a:t>
                      </a:r>
                      <a:r>
                        <a:rPr kumimoji="0" lang="de-DE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	Grammatik I: </a:t>
                      </a: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mod. südasiatische Spr.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3./ 4. Fachsemester	(WiSe)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c)	Lektüre VII: 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mod. südasiatische Spr.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	Lektüre VIII: mod. südasiatische Spr.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4. Fachsemester 	(WiSe / SoSe)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1SWS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LP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LP 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de-DE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r>
                        <a:rPr kumimoji="0" lang="de-DE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) Grammatik II: </a:t>
                      </a:r>
                      <a:r>
                        <a:rPr kumimoji="0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mod. südasiatische Spr.</a:t>
                      </a:r>
                      <a:endParaRPr kumimoji="0" lang="de-DE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4./ 3. Fachsemester	(SoSe)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SWS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1066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de-DE" sz="11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     Modulprüfung</a:t>
                      </a:r>
                      <a:endParaRPr kumimoji="0" lang="de-DE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7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7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LP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14400" y="332656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3400" dirty="0"/>
              <a:t>3.2 Module 4-6: Lehrveranstaltungen</a:t>
            </a:r>
            <a:endParaRPr lang="de-DE" sz="2000" dirty="0"/>
          </a:p>
        </p:txBody>
      </p:sp>
      <p:sp>
        <p:nvSpPr>
          <p:cNvPr id="12377" name="Oval 8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58458" y="6556375"/>
            <a:ext cx="304800" cy="228600"/>
          </a:xfrm>
          <a:prstGeom prst="ellipse">
            <a:avLst/>
          </a:prstGeom>
          <a:gradFill rotWithShape="1">
            <a:gsLst>
              <a:gs pos="0">
                <a:srgbClr val="FF5BFF"/>
              </a:gs>
              <a:gs pos="100000">
                <a:srgbClr val="98369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Rectangle 9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35800" y="6553200"/>
            <a:ext cx="12700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12379" name="Text Box 91"/>
          <p:cNvSpPr txBox="1">
            <a:spLocks noChangeArrowheads="1"/>
          </p:cNvSpPr>
          <p:nvPr/>
        </p:nvSpPr>
        <p:spPr bwMode="auto">
          <a:xfrm rot="10800000">
            <a:off x="914400" y="6613525"/>
            <a:ext cx="632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Indologie: BA Indologie Beifach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12377" grpId="0" animBg="1"/>
      <p:bldP spid="123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310"/>
          <p:cNvSpPr>
            <a:spLocks noChangeArrowheads="1"/>
          </p:cNvSpPr>
          <p:nvPr/>
        </p:nvSpPr>
        <p:spPr bwMode="auto">
          <a:xfrm>
            <a:off x="3342184" y="3761608"/>
            <a:ext cx="2438400" cy="1340651"/>
          </a:xfrm>
          <a:prstGeom prst="rect">
            <a:avLst/>
          </a:prstGeom>
          <a:noFill/>
          <a:ln w="19050">
            <a:solidFill>
              <a:srgbClr val="FF25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838200" y="914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sz="2200" b="1" dirty="0">
                <a:cs typeface="+mn-cs"/>
              </a:rPr>
              <a:t>Aufbau des BA Indologie – Beifach:</a:t>
            </a:r>
            <a:endParaRPr lang="de-DE" sz="22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838200" y="1295400"/>
            <a:ext cx="7478216" cy="427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Regelfall: Studienbeginn im </a:t>
            </a:r>
            <a:r>
              <a:rPr lang="de-DE" sz="22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Wintersemester</a:t>
            </a:r>
            <a:endParaRPr lang="de-DE" sz="2200" dirty="0">
              <a:cs typeface="+mn-cs"/>
            </a:endParaRPr>
          </a:p>
        </p:txBody>
      </p:sp>
      <p:sp>
        <p:nvSpPr>
          <p:cNvPr id="31" name="AutoShape 286"/>
          <p:cNvSpPr>
            <a:spLocks noChangeArrowheads="1"/>
          </p:cNvSpPr>
          <p:nvPr/>
        </p:nvSpPr>
        <p:spPr bwMode="auto">
          <a:xfrm>
            <a:off x="896112" y="1844824"/>
            <a:ext cx="1155608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1. Semester 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(WiSe)</a:t>
            </a:r>
          </a:p>
        </p:txBody>
      </p:sp>
      <p:sp>
        <p:nvSpPr>
          <p:cNvPr id="34" name="AutoShape 287"/>
          <p:cNvSpPr>
            <a:spLocks noChangeArrowheads="1"/>
          </p:cNvSpPr>
          <p:nvPr/>
        </p:nvSpPr>
        <p:spPr bwMode="auto">
          <a:xfrm>
            <a:off x="2057400" y="1844824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2. Semester 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(SoSe)</a:t>
            </a:r>
          </a:p>
        </p:txBody>
      </p:sp>
      <p:sp>
        <p:nvSpPr>
          <p:cNvPr id="35" name="AutoShape 288"/>
          <p:cNvSpPr>
            <a:spLocks noChangeArrowheads="1"/>
          </p:cNvSpPr>
          <p:nvPr/>
        </p:nvSpPr>
        <p:spPr bwMode="auto">
          <a:xfrm>
            <a:off x="3352800" y="1844824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3. Semester 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(WiSe)</a:t>
            </a:r>
          </a:p>
        </p:txBody>
      </p:sp>
      <p:sp>
        <p:nvSpPr>
          <p:cNvPr id="36" name="AutoShape 289"/>
          <p:cNvSpPr>
            <a:spLocks noChangeArrowheads="1"/>
          </p:cNvSpPr>
          <p:nvPr/>
        </p:nvSpPr>
        <p:spPr bwMode="auto">
          <a:xfrm>
            <a:off x="4572000" y="1844824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4. Semester 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(SoSe)</a:t>
            </a:r>
          </a:p>
        </p:txBody>
      </p:sp>
      <p:sp>
        <p:nvSpPr>
          <p:cNvPr id="37" name="AutoShape 290"/>
          <p:cNvSpPr>
            <a:spLocks noChangeArrowheads="1"/>
          </p:cNvSpPr>
          <p:nvPr/>
        </p:nvSpPr>
        <p:spPr bwMode="auto">
          <a:xfrm>
            <a:off x="5867400" y="1844824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5. Semester 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(WiSe)</a:t>
            </a:r>
          </a:p>
        </p:txBody>
      </p:sp>
      <p:sp>
        <p:nvSpPr>
          <p:cNvPr id="38" name="AutoShape 291"/>
          <p:cNvSpPr>
            <a:spLocks noChangeArrowheads="1"/>
          </p:cNvSpPr>
          <p:nvPr/>
        </p:nvSpPr>
        <p:spPr bwMode="auto">
          <a:xfrm>
            <a:off x="7086600" y="1844824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6. Semester 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(SoSe)</a:t>
            </a:r>
          </a:p>
        </p:txBody>
      </p:sp>
      <p:sp>
        <p:nvSpPr>
          <p:cNvPr id="39" name="AutoShape 292"/>
          <p:cNvSpPr>
            <a:spLocks noChangeArrowheads="1"/>
          </p:cNvSpPr>
          <p:nvPr/>
        </p:nvSpPr>
        <p:spPr bwMode="auto">
          <a:xfrm>
            <a:off x="838200" y="5174422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/ </a:t>
            </a:r>
            <a:r>
              <a:rPr lang="de-DE" sz="1300" dirty="0" smtClean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10 </a:t>
            </a:r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LP</a:t>
            </a:r>
          </a:p>
        </p:txBody>
      </p:sp>
      <p:sp>
        <p:nvSpPr>
          <p:cNvPr id="40" name="AutoShape 293"/>
          <p:cNvSpPr>
            <a:spLocks noChangeArrowheads="1"/>
          </p:cNvSpPr>
          <p:nvPr/>
        </p:nvSpPr>
        <p:spPr bwMode="auto">
          <a:xfrm>
            <a:off x="2057400" y="5174422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/ 10 LP</a:t>
            </a:r>
          </a:p>
        </p:txBody>
      </p:sp>
      <p:sp>
        <p:nvSpPr>
          <p:cNvPr id="41" name="AutoShape 294"/>
          <p:cNvSpPr>
            <a:spLocks noChangeArrowheads="1"/>
          </p:cNvSpPr>
          <p:nvPr/>
        </p:nvSpPr>
        <p:spPr bwMode="auto">
          <a:xfrm>
            <a:off x="3352800" y="5174422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/ 10 LP</a:t>
            </a:r>
          </a:p>
        </p:txBody>
      </p:sp>
      <p:sp>
        <p:nvSpPr>
          <p:cNvPr id="45" name="AutoShape 295"/>
          <p:cNvSpPr>
            <a:spLocks noChangeArrowheads="1"/>
          </p:cNvSpPr>
          <p:nvPr/>
        </p:nvSpPr>
        <p:spPr bwMode="auto">
          <a:xfrm>
            <a:off x="4572000" y="5174422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/ 10 LP</a:t>
            </a:r>
          </a:p>
        </p:txBody>
      </p:sp>
      <p:sp>
        <p:nvSpPr>
          <p:cNvPr id="46" name="AutoShape 296"/>
          <p:cNvSpPr>
            <a:spLocks noChangeArrowheads="1"/>
          </p:cNvSpPr>
          <p:nvPr/>
        </p:nvSpPr>
        <p:spPr bwMode="auto">
          <a:xfrm>
            <a:off x="5867400" y="5174422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/ 10 LP</a:t>
            </a:r>
          </a:p>
        </p:txBody>
      </p:sp>
      <p:sp>
        <p:nvSpPr>
          <p:cNvPr id="47" name="AutoShape 297"/>
          <p:cNvSpPr>
            <a:spLocks noChangeArrowheads="1"/>
          </p:cNvSpPr>
          <p:nvPr/>
        </p:nvSpPr>
        <p:spPr bwMode="auto">
          <a:xfrm>
            <a:off x="7086600" y="5174422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/ 10 LP</a:t>
            </a:r>
          </a:p>
        </p:txBody>
      </p:sp>
      <p:sp>
        <p:nvSpPr>
          <p:cNvPr id="55" name="Rectangle 309"/>
          <p:cNvSpPr>
            <a:spLocks noChangeArrowheads="1"/>
          </p:cNvSpPr>
          <p:nvPr/>
        </p:nvSpPr>
        <p:spPr bwMode="auto">
          <a:xfrm>
            <a:off x="838200" y="2367237"/>
            <a:ext cx="2438400" cy="1340651"/>
          </a:xfrm>
          <a:prstGeom prst="rect">
            <a:avLst/>
          </a:prstGeom>
          <a:noFill/>
          <a:ln w="19050">
            <a:solidFill>
              <a:srgbClr val="75A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6" name="Rectangle 310"/>
          <p:cNvSpPr>
            <a:spLocks noChangeArrowheads="1"/>
          </p:cNvSpPr>
          <p:nvPr/>
        </p:nvSpPr>
        <p:spPr bwMode="auto">
          <a:xfrm>
            <a:off x="3352800" y="2367237"/>
            <a:ext cx="2438400" cy="1340651"/>
          </a:xfrm>
          <a:prstGeom prst="rect">
            <a:avLst/>
          </a:prstGeom>
          <a:noFill/>
          <a:ln w="19050">
            <a:solidFill>
              <a:srgbClr val="4773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57" name="Rectangle 311"/>
          <p:cNvSpPr>
            <a:spLocks noChangeArrowheads="1"/>
          </p:cNvSpPr>
          <p:nvPr/>
        </p:nvSpPr>
        <p:spPr bwMode="auto">
          <a:xfrm>
            <a:off x="5867400" y="2367237"/>
            <a:ext cx="2438400" cy="1340651"/>
          </a:xfrm>
          <a:prstGeom prst="rect">
            <a:avLst/>
          </a:prstGeom>
          <a:noFill/>
          <a:ln w="19050">
            <a:solidFill>
              <a:srgbClr val="3B5A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3337" name="Rectangle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534150" y="6096000"/>
            <a:ext cx="1771650" cy="3048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 rot="10800000">
            <a:off x="609600" y="6613525"/>
            <a:ext cx="632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Indologie: BA Indologie Beifach</a:t>
            </a:r>
          </a:p>
        </p:txBody>
      </p:sp>
      <p:sp>
        <p:nvSpPr>
          <p:cNvPr id="13339" name="Rectangle 2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6527800" y="6515100"/>
            <a:ext cx="1778000" cy="2667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Präsentation beenden</a:t>
            </a:r>
          </a:p>
        </p:txBody>
      </p:sp>
      <p:sp>
        <p:nvSpPr>
          <p:cNvPr id="28" name="AutoShape 308"/>
          <p:cNvSpPr>
            <a:spLocks noChangeArrowheads="1"/>
          </p:cNvSpPr>
          <p:nvPr/>
        </p:nvSpPr>
        <p:spPr bwMode="auto">
          <a:xfrm>
            <a:off x="899592" y="2399254"/>
            <a:ext cx="1143000" cy="6175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A7C4FF">
                  <a:alpha val="50000"/>
                </a:srgbClr>
              </a:gs>
              <a:gs pos="100000">
                <a:srgbClr val="7E94C1"/>
              </a:gs>
              <a:gs pos="100000">
                <a:srgbClr val="75A3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cs typeface="+mn-cs"/>
              </a:rPr>
              <a:t>Modul 1: </a:t>
            </a:r>
          </a:p>
          <a:p>
            <a:pPr algn="ctr">
              <a:defRPr/>
            </a:pPr>
            <a:r>
              <a:rPr lang="de-DE" sz="1000" b="1" dirty="0" smtClean="0">
                <a:cs typeface="+mn-cs"/>
              </a:rPr>
              <a:t>Einf. </a:t>
            </a:r>
            <a:r>
              <a:rPr lang="de-DE" sz="1000" b="1" dirty="0" err="1" smtClean="0">
                <a:cs typeface="+mn-cs"/>
              </a:rPr>
              <a:t>Ind</a:t>
            </a:r>
            <a:r>
              <a:rPr lang="de-DE" sz="1000" b="1" dirty="0" smtClean="0">
                <a:cs typeface="+mn-cs"/>
              </a:rPr>
              <a:t>. Rel.</a:t>
            </a:r>
            <a:endParaRPr lang="de-DE" sz="1000" b="1" dirty="0">
              <a:cs typeface="+mn-cs"/>
            </a:endParaRPr>
          </a:p>
          <a:p>
            <a:pPr algn="ctr">
              <a:defRPr/>
            </a:pPr>
            <a:r>
              <a:rPr lang="de-DE" sz="1000" b="1" dirty="0">
                <a:cs typeface="+mn-cs"/>
              </a:rPr>
              <a:t>2 </a:t>
            </a:r>
            <a:r>
              <a:rPr lang="de-DE" sz="1000" b="1" dirty="0" smtClean="0">
                <a:cs typeface="+mn-cs"/>
              </a:rPr>
              <a:t>x (1SWS </a:t>
            </a:r>
            <a:r>
              <a:rPr lang="de-DE" sz="1000" b="1" dirty="0">
                <a:cs typeface="+mn-cs"/>
              </a:rPr>
              <a:t>- </a:t>
            </a:r>
            <a:r>
              <a:rPr lang="de-DE" sz="1000" b="1" dirty="0" smtClean="0">
                <a:cs typeface="+mn-cs"/>
              </a:rPr>
              <a:t>1 LP)</a:t>
            </a:r>
            <a:endParaRPr lang="de-DE" sz="1000" b="1" dirty="0">
              <a:cs typeface="+mn-cs"/>
            </a:endParaRPr>
          </a:p>
        </p:txBody>
      </p:sp>
      <p:sp>
        <p:nvSpPr>
          <p:cNvPr id="29" name="AutoShape 308"/>
          <p:cNvSpPr>
            <a:spLocks noChangeArrowheads="1"/>
          </p:cNvSpPr>
          <p:nvPr/>
        </p:nvSpPr>
        <p:spPr bwMode="auto">
          <a:xfrm>
            <a:off x="878240" y="3047326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7C4FF">
                  <a:alpha val="50000"/>
                </a:srgbClr>
              </a:gs>
              <a:gs pos="100000">
                <a:srgbClr val="7E94C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cs typeface="+mn-cs"/>
              </a:rPr>
              <a:t>Modul 1: </a:t>
            </a:r>
          </a:p>
          <a:p>
            <a:pPr algn="ctr">
              <a:defRPr/>
            </a:pPr>
            <a:r>
              <a:rPr lang="de-DE" sz="1000" b="1" dirty="0" smtClean="0"/>
              <a:t>Kultur &amp; </a:t>
            </a:r>
            <a:r>
              <a:rPr lang="de-DE" sz="1000" b="1" dirty="0" err="1" smtClean="0"/>
              <a:t>Landesk</a:t>
            </a:r>
            <a:r>
              <a:rPr lang="de-DE" sz="1000" b="1" dirty="0" smtClean="0"/>
              <a:t>.</a:t>
            </a:r>
            <a:endParaRPr lang="de-DE" sz="1000" b="1" dirty="0">
              <a:cs typeface="+mn-cs"/>
            </a:endParaRPr>
          </a:p>
          <a:p>
            <a:pPr algn="ctr">
              <a:defRPr/>
            </a:pPr>
            <a:r>
              <a:rPr lang="de-DE" sz="1000" b="1" dirty="0">
                <a:cs typeface="+mn-cs"/>
              </a:rPr>
              <a:t>1 SWS - 2 LP</a:t>
            </a:r>
          </a:p>
        </p:txBody>
      </p:sp>
      <p:sp>
        <p:nvSpPr>
          <p:cNvPr id="30" name="AutoShape 303"/>
          <p:cNvSpPr>
            <a:spLocks noChangeArrowheads="1"/>
          </p:cNvSpPr>
          <p:nvPr/>
        </p:nvSpPr>
        <p:spPr bwMode="auto">
          <a:xfrm>
            <a:off x="890432" y="3790184"/>
            <a:ext cx="1143000" cy="12755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BFF">
                  <a:alpha val="50000"/>
                </a:srgbClr>
              </a:gs>
              <a:gs pos="100000">
                <a:srgbClr val="CF7E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4</a:t>
            </a:r>
            <a:r>
              <a:rPr lang="de-DE" sz="1000" b="1" dirty="0" smtClean="0"/>
              <a:t>: </a:t>
            </a:r>
            <a:endParaRPr lang="de-DE" sz="1000" b="1" dirty="0"/>
          </a:p>
          <a:p>
            <a:pPr algn="ctr"/>
            <a:r>
              <a:rPr lang="de-DE" sz="1000" b="1" dirty="0" smtClean="0">
                <a:solidFill>
                  <a:srgbClr val="C00000"/>
                </a:solidFill>
              </a:rPr>
              <a:t>Einführung</a:t>
            </a:r>
          </a:p>
          <a:p>
            <a:pPr algn="ctr">
              <a:defRPr/>
            </a:pPr>
            <a:r>
              <a:rPr lang="de-DE" sz="1000" b="1" dirty="0" smtClean="0">
                <a:solidFill>
                  <a:srgbClr val="C00000"/>
                </a:solidFill>
              </a:rPr>
              <a:t>Hindi / Singhalesisch</a:t>
            </a:r>
            <a:endParaRPr lang="de-DE" sz="1000" b="1" dirty="0"/>
          </a:p>
          <a:p>
            <a:pPr algn="ctr">
              <a:defRPr/>
            </a:pPr>
            <a:r>
              <a:rPr lang="de-DE" sz="1000" b="1" dirty="0"/>
              <a:t>2 x (1SWS - </a:t>
            </a:r>
            <a:r>
              <a:rPr lang="de-DE" sz="1000" b="1" dirty="0" smtClean="0"/>
              <a:t>2 </a:t>
            </a:r>
            <a:r>
              <a:rPr lang="de-DE" sz="1000" b="1" dirty="0"/>
              <a:t>LP)</a:t>
            </a:r>
          </a:p>
        </p:txBody>
      </p:sp>
      <p:sp>
        <p:nvSpPr>
          <p:cNvPr id="32" name="AutoShape 303"/>
          <p:cNvSpPr>
            <a:spLocks noChangeArrowheads="1"/>
          </p:cNvSpPr>
          <p:nvPr/>
        </p:nvSpPr>
        <p:spPr bwMode="auto">
          <a:xfrm>
            <a:off x="2104678" y="3790184"/>
            <a:ext cx="1143000" cy="12755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BFF">
                  <a:alpha val="50000"/>
                </a:srgbClr>
              </a:gs>
              <a:gs pos="100000">
                <a:srgbClr val="CF7E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4</a:t>
            </a:r>
            <a:r>
              <a:rPr lang="de-DE" sz="1000" b="1" dirty="0" smtClean="0"/>
              <a:t>: </a:t>
            </a:r>
            <a:endParaRPr lang="de-DE" sz="1000" b="1" dirty="0"/>
          </a:p>
          <a:p>
            <a:pPr algn="ctr"/>
            <a:r>
              <a:rPr lang="de-DE" sz="1000" b="1" dirty="0">
                <a:solidFill>
                  <a:srgbClr val="C00000"/>
                </a:solidFill>
              </a:rPr>
              <a:t>Einführung</a:t>
            </a:r>
          </a:p>
          <a:p>
            <a:pPr algn="ctr">
              <a:defRPr/>
            </a:pPr>
            <a:r>
              <a:rPr lang="de-DE" sz="1000" b="1" dirty="0" smtClean="0">
                <a:solidFill>
                  <a:srgbClr val="C00000"/>
                </a:solidFill>
              </a:rPr>
              <a:t>Hindi/Singhalesisch</a:t>
            </a:r>
            <a:endParaRPr lang="de-DE" sz="1000" b="1" dirty="0"/>
          </a:p>
          <a:p>
            <a:pPr algn="ctr">
              <a:defRPr/>
            </a:pPr>
            <a:r>
              <a:rPr lang="de-DE" sz="1000" b="1" dirty="0"/>
              <a:t>2 x (1SWS - 2 LP)</a:t>
            </a:r>
          </a:p>
        </p:txBody>
      </p:sp>
      <p:sp>
        <p:nvSpPr>
          <p:cNvPr id="33" name="AutoShape 308"/>
          <p:cNvSpPr>
            <a:spLocks noChangeArrowheads="1"/>
          </p:cNvSpPr>
          <p:nvPr/>
        </p:nvSpPr>
        <p:spPr bwMode="auto">
          <a:xfrm>
            <a:off x="2088208" y="2420024"/>
            <a:ext cx="1143000" cy="617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7C4FF">
                  <a:alpha val="50000"/>
                </a:srgbClr>
              </a:gs>
              <a:gs pos="100000">
                <a:srgbClr val="7E94C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1:</a:t>
            </a:r>
          </a:p>
          <a:p>
            <a:pPr algn="ctr">
              <a:defRPr/>
            </a:pPr>
            <a:r>
              <a:rPr lang="de-DE" sz="1000" b="1" dirty="0"/>
              <a:t>Einf. </a:t>
            </a:r>
            <a:r>
              <a:rPr lang="de-DE" sz="1000" b="1" dirty="0" err="1"/>
              <a:t>Ind</a:t>
            </a:r>
            <a:r>
              <a:rPr lang="de-DE" sz="1000" b="1" dirty="0"/>
              <a:t>. Rel</a:t>
            </a:r>
            <a:r>
              <a:rPr lang="de-DE" sz="1000" b="1" dirty="0" smtClean="0"/>
              <a:t>.</a:t>
            </a:r>
            <a:endParaRPr lang="de-DE" sz="1000" b="1" dirty="0"/>
          </a:p>
          <a:p>
            <a:pPr algn="ctr">
              <a:defRPr/>
            </a:pPr>
            <a:r>
              <a:rPr lang="de-DE" sz="1000" b="1" dirty="0"/>
              <a:t>2 x (1SWS - 1 LP)</a:t>
            </a:r>
          </a:p>
        </p:txBody>
      </p:sp>
      <p:sp>
        <p:nvSpPr>
          <p:cNvPr id="42" name="AutoShape 308"/>
          <p:cNvSpPr>
            <a:spLocks noChangeArrowheads="1"/>
          </p:cNvSpPr>
          <p:nvPr/>
        </p:nvSpPr>
        <p:spPr bwMode="auto">
          <a:xfrm>
            <a:off x="2105440" y="3053004"/>
            <a:ext cx="1143000" cy="617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7C4FF">
                  <a:alpha val="50000"/>
                </a:srgbClr>
              </a:gs>
              <a:gs pos="100000">
                <a:srgbClr val="7E94C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/>
              <a:t>Modul 1</a:t>
            </a:r>
            <a:r>
              <a:rPr lang="de-DE" sz="1000" b="1" dirty="0" smtClean="0"/>
              <a:t>:</a:t>
            </a:r>
            <a:endParaRPr lang="de-DE" sz="1000" b="1" dirty="0"/>
          </a:p>
          <a:p>
            <a:pPr algn="ctr">
              <a:defRPr/>
            </a:pPr>
            <a:r>
              <a:rPr lang="de-DE" sz="1000" b="1" dirty="0"/>
              <a:t>Kultur &amp; </a:t>
            </a:r>
            <a:r>
              <a:rPr lang="de-DE" sz="1000" b="1" dirty="0" err="1" smtClean="0"/>
              <a:t>Landesk</a:t>
            </a:r>
            <a:r>
              <a:rPr lang="de-DE" sz="1000" b="1" dirty="0" smtClean="0"/>
              <a:t>.</a:t>
            </a:r>
            <a:endParaRPr lang="de-DE" sz="1000" b="1" dirty="0"/>
          </a:p>
          <a:p>
            <a:pPr algn="ctr">
              <a:defRPr/>
            </a:pPr>
            <a:r>
              <a:rPr lang="de-DE" sz="1000" b="1" dirty="0"/>
              <a:t>1 SWS - 2 LP</a:t>
            </a:r>
          </a:p>
        </p:txBody>
      </p:sp>
      <p:sp>
        <p:nvSpPr>
          <p:cNvPr id="43" name="AutoShape 307"/>
          <p:cNvSpPr>
            <a:spLocks noChangeArrowheads="1"/>
          </p:cNvSpPr>
          <p:nvPr/>
        </p:nvSpPr>
        <p:spPr bwMode="auto">
          <a:xfrm>
            <a:off x="3403474" y="3790184"/>
            <a:ext cx="1123950" cy="6175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25FF"/>
              </a:gs>
              <a:gs pos="100000">
                <a:srgbClr val="FE00FE">
                  <a:lumMod val="75000"/>
                </a:srgbClr>
              </a:gs>
            </a:gsLst>
            <a:lin ang="13500000" scaled="1"/>
            <a:tileRect/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5/6: </a:t>
            </a:r>
          </a:p>
          <a:p>
            <a:pPr algn="ctr"/>
            <a:r>
              <a:rPr lang="de-DE" sz="1000" b="1" dirty="0" err="1" smtClean="0"/>
              <a:t>Lekt</a:t>
            </a:r>
            <a:r>
              <a:rPr lang="de-DE" sz="1000" b="1" dirty="0" smtClean="0"/>
              <a:t>. Mod. Spr. </a:t>
            </a:r>
          </a:p>
          <a:p>
            <a:pPr algn="ctr"/>
            <a:r>
              <a:rPr lang="de-DE" sz="1000" b="1" dirty="0" smtClean="0"/>
              <a:t>2 </a:t>
            </a:r>
            <a:r>
              <a:rPr lang="de-DE" sz="1000" b="1" dirty="0"/>
              <a:t>x (1SWS - 1 LP)</a:t>
            </a:r>
          </a:p>
        </p:txBody>
      </p:sp>
      <p:sp>
        <p:nvSpPr>
          <p:cNvPr id="58" name="AutoShape 303"/>
          <p:cNvSpPr>
            <a:spLocks noChangeArrowheads="1"/>
          </p:cNvSpPr>
          <p:nvPr/>
        </p:nvSpPr>
        <p:spPr bwMode="auto">
          <a:xfrm>
            <a:off x="3392028" y="2399254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B4FF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cs typeface="+mn-cs"/>
              </a:rPr>
              <a:t>Modul 2: </a:t>
            </a:r>
          </a:p>
          <a:p>
            <a:pPr algn="ctr">
              <a:defRPr/>
            </a:pPr>
            <a:r>
              <a:rPr lang="de-DE" sz="1000" b="1" dirty="0">
                <a:cs typeface="+mn-cs"/>
              </a:rPr>
              <a:t>Ind. Lit. I</a:t>
            </a:r>
          </a:p>
          <a:p>
            <a:pPr algn="ctr">
              <a:defRPr/>
            </a:pPr>
            <a:r>
              <a:rPr lang="de-DE" sz="1000" b="1" dirty="0">
                <a:cs typeface="+mn-cs"/>
              </a:rPr>
              <a:t>1 SWS - 2 LP</a:t>
            </a:r>
          </a:p>
        </p:txBody>
      </p:sp>
      <p:sp>
        <p:nvSpPr>
          <p:cNvPr id="59" name="AutoShape 307"/>
          <p:cNvSpPr>
            <a:spLocks noChangeArrowheads="1"/>
          </p:cNvSpPr>
          <p:nvPr/>
        </p:nvSpPr>
        <p:spPr bwMode="auto">
          <a:xfrm>
            <a:off x="3412618" y="4448544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BFF">
                  <a:alpha val="50000"/>
                </a:srgbClr>
              </a:gs>
              <a:gs pos="100000">
                <a:srgbClr val="CF4A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5 </a:t>
            </a:r>
          </a:p>
          <a:p>
            <a:pPr algn="ctr"/>
            <a:r>
              <a:rPr lang="de-DE" sz="1000" b="1" dirty="0" smtClean="0"/>
              <a:t>Gramm. Mod. Spr.  I</a:t>
            </a:r>
          </a:p>
          <a:p>
            <a:pPr algn="ctr"/>
            <a:r>
              <a:rPr lang="de-DE" sz="1000" b="1" dirty="0" smtClean="0"/>
              <a:t>1 </a:t>
            </a:r>
            <a:r>
              <a:rPr lang="de-DE" sz="1000" b="1" dirty="0"/>
              <a:t>SWS - </a:t>
            </a:r>
            <a:r>
              <a:rPr lang="de-DE" sz="1000" b="1" dirty="0" smtClean="0"/>
              <a:t>2 </a:t>
            </a:r>
            <a:r>
              <a:rPr lang="de-DE" sz="1000" b="1" dirty="0"/>
              <a:t>LP</a:t>
            </a:r>
          </a:p>
        </p:txBody>
      </p:sp>
      <p:sp>
        <p:nvSpPr>
          <p:cNvPr id="62" name="AutoShape 303"/>
          <p:cNvSpPr>
            <a:spLocks noChangeArrowheads="1"/>
          </p:cNvSpPr>
          <p:nvPr/>
        </p:nvSpPr>
        <p:spPr bwMode="auto">
          <a:xfrm>
            <a:off x="3393568" y="3053004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B4FF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2: </a:t>
            </a:r>
          </a:p>
          <a:p>
            <a:pPr algn="ctr"/>
            <a:r>
              <a:rPr lang="de-DE" sz="1000" b="1" smtClean="0">
                <a:solidFill>
                  <a:srgbClr val="C00000"/>
                </a:solidFill>
              </a:rPr>
              <a:t>Älteres Indoarisch </a:t>
            </a:r>
            <a:r>
              <a:rPr lang="de-DE" sz="1000" b="1" dirty="0" smtClean="0">
                <a:solidFill>
                  <a:srgbClr val="C00000"/>
                </a:solidFill>
              </a:rPr>
              <a:t>I</a:t>
            </a:r>
            <a:endParaRPr lang="de-DE" sz="1000" b="1" dirty="0">
              <a:solidFill>
                <a:srgbClr val="C00000"/>
              </a:solidFill>
            </a:endParaRPr>
          </a:p>
          <a:p>
            <a:pPr algn="ctr"/>
            <a:r>
              <a:rPr lang="de-DE" sz="1000" b="1" dirty="0"/>
              <a:t>1 SWS - </a:t>
            </a:r>
            <a:r>
              <a:rPr lang="de-DE" sz="1000" b="1" dirty="0" smtClean="0"/>
              <a:t>2 </a:t>
            </a:r>
            <a:r>
              <a:rPr lang="de-DE" sz="1000" b="1" dirty="0"/>
              <a:t>LP</a:t>
            </a:r>
          </a:p>
        </p:txBody>
      </p:sp>
      <p:sp>
        <p:nvSpPr>
          <p:cNvPr id="64" name="AutoShape 307"/>
          <p:cNvSpPr>
            <a:spLocks noChangeArrowheads="1"/>
          </p:cNvSpPr>
          <p:nvPr/>
        </p:nvSpPr>
        <p:spPr bwMode="auto">
          <a:xfrm>
            <a:off x="4592590" y="3790184"/>
            <a:ext cx="1123950" cy="6175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25FF"/>
              </a:gs>
              <a:gs pos="100000">
                <a:srgbClr val="FE00FE">
                  <a:lumMod val="75000"/>
                </a:srgbClr>
              </a:gs>
            </a:gsLst>
            <a:lin ang="13500000" scaled="1"/>
            <a:tileRect/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5/6: </a:t>
            </a:r>
          </a:p>
          <a:p>
            <a:pPr algn="ctr"/>
            <a:r>
              <a:rPr lang="de-DE" sz="1000" b="1" dirty="0" err="1"/>
              <a:t>Lekt</a:t>
            </a:r>
            <a:r>
              <a:rPr lang="de-DE" sz="1000" b="1" dirty="0"/>
              <a:t>. Mod. Spr. </a:t>
            </a:r>
            <a:endParaRPr lang="de-DE" sz="1000" b="1" dirty="0" smtClean="0"/>
          </a:p>
          <a:p>
            <a:pPr algn="ctr"/>
            <a:r>
              <a:rPr lang="de-DE" sz="1000" b="1" dirty="0" smtClean="0"/>
              <a:t>2 </a:t>
            </a:r>
            <a:r>
              <a:rPr lang="de-DE" sz="1000" b="1" dirty="0"/>
              <a:t>x (1SWS - 1 LP)</a:t>
            </a:r>
          </a:p>
        </p:txBody>
      </p:sp>
      <p:sp>
        <p:nvSpPr>
          <p:cNvPr id="65" name="AutoShape 303"/>
          <p:cNvSpPr>
            <a:spLocks noChangeArrowheads="1"/>
          </p:cNvSpPr>
          <p:nvPr/>
        </p:nvSpPr>
        <p:spPr bwMode="auto">
          <a:xfrm>
            <a:off x="4581144" y="2399254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B4FF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cs typeface="+mn-cs"/>
              </a:rPr>
              <a:t>Modul 2: </a:t>
            </a:r>
          </a:p>
          <a:p>
            <a:pPr algn="ctr">
              <a:defRPr/>
            </a:pPr>
            <a:r>
              <a:rPr lang="de-DE" sz="1000" b="1" dirty="0">
                <a:cs typeface="+mn-cs"/>
              </a:rPr>
              <a:t>Ind. Lit. </a:t>
            </a:r>
            <a:r>
              <a:rPr lang="de-DE" sz="1000" b="1" dirty="0" smtClean="0">
                <a:cs typeface="+mn-cs"/>
              </a:rPr>
              <a:t>II</a:t>
            </a:r>
            <a:endParaRPr lang="de-DE" sz="1000" b="1" dirty="0">
              <a:cs typeface="+mn-cs"/>
            </a:endParaRPr>
          </a:p>
          <a:p>
            <a:pPr algn="ctr">
              <a:defRPr/>
            </a:pPr>
            <a:r>
              <a:rPr lang="de-DE" sz="1000" b="1" dirty="0">
                <a:cs typeface="+mn-cs"/>
              </a:rPr>
              <a:t>1 SWS - 2 LP</a:t>
            </a:r>
          </a:p>
        </p:txBody>
      </p:sp>
      <p:sp>
        <p:nvSpPr>
          <p:cNvPr id="66" name="AutoShape 307"/>
          <p:cNvSpPr>
            <a:spLocks noChangeArrowheads="1"/>
          </p:cNvSpPr>
          <p:nvPr/>
        </p:nvSpPr>
        <p:spPr bwMode="auto">
          <a:xfrm>
            <a:off x="4601734" y="4448544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BFF">
                  <a:alpha val="50000"/>
                </a:srgbClr>
              </a:gs>
              <a:gs pos="100000">
                <a:srgbClr val="CF4A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5 </a:t>
            </a:r>
          </a:p>
          <a:p>
            <a:pPr algn="ctr"/>
            <a:r>
              <a:rPr lang="de-DE" sz="1000" b="1" dirty="0"/>
              <a:t>Gramm. Mod. Spr.</a:t>
            </a:r>
            <a:r>
              <a:rPr lang="de-DE" sz="1000" b="1" dirty="0" smtClean="0"/>
              <a:t>  II</a:t>
            </a:r>
            <a:endParaRPr lang="de-DE" sz="1000" b="1" dirty="0"/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67" name="AutoShape 303"/>
          <p:cNvSpPr>
            <a:spLocks noChangeArrowheads="1"/>
          </p:cNvSpPr>
          <p:nvPr/>
        </p:nvSpPr>
        <p:spPr bwMode="auto">
          <a:xfrm>
            <a:off x="4582684" y="3053004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B4FF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2</a:t>
            </a:r>
          </a:p>
          <a:p>
            <a:pPr algn="ctr"/>
            <a:r>
              <a:rPr lang="de-DE" sz="1000" b="1" smtClean="0">
                <a:solidFill>
                  <a:srgbClr val="C00000"/>
                </a:solidFill>
              </a:rPr>
              <a:t>Älteres Indoarisch </a:t>
            </a:r>
            <a:r>
              <a:rPr lang="de-DE" sz="1000" b="1" dirty="0" smtClean="0">
                <a:solidFill>
                  <a:srgbClr val="C00000"/>
                </a:solidFill>
              </a:rPr>
              <a:t>II</a:t>
            </a:r>
            <a:endParaRPr lang="de-DE" sz="1000" b="1" dirty="0">
              <a:solidFill>
                <a:srgbClr val="C00000"/>
              </a:solidFill>
            </a:endParaRPr>
          </a:p>
          <a:p>
            <a:pPr algn="ctr"/>
            <a:r>
              <a:rPr lang="de-DE" sz="1000" b="1" dirty="0"/>
              <a:t>1 SWS - </a:t>
            </a:r>
            <a:r>
              <a:rPr lang="de-DE" sz="1000" b="1" dirty="0" smtClean="0"/>
              <a:t>2 </a:t>
            </a:r>
            <a:r>
              <a:rPr lang="de-DE" sz="1000" b="1" dirty="0"/>
              <a:t>LP</a:t>
            </a:r>
          </a:p>
        </p:txBody>
      </p:sp>
      <p:sp>
        <p:nvSpPr>
          <p:cNvPr id="68" name="AutoShape 307"/>
          <p:cNvSpPr>
            <a:spLocks noChangeArrowheads="1"/>
          </p:cNvSpPr>
          <p:nvPr/>
        </p:nvSpPr>
        <p:spPr bwMode="auto">
          <a:xfrm>
            <a:off x="5933310" y="3790184"/>
            <a:ext cx="1123950" cy="6175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25FF"/>
              </a:gs>
              <a:gs pos="100000">
                <a:srgbClr val="FE00FE">
                  <a:lumMod val="75000"/>
                </a:srgbClr>
              </a:gs>
            </a:gsLst>
            <a:lin ang="13500000" scaled="1"/>
            <a:tileRect/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5/6: </a:t>
            </a:r>
          </a:p>
          <a:p>
            <a:pPr algn="ctr"/>
            <a:r>
              <a:rPr lang="de-DE" sz="1000" b="1" dirty="0" err="1"/>
              <a:t>Lekt</a:t>
            </a:r>
            <a:r>
              <a:rPr lang="de-DE" sz="1000" b="1" dirty="0"/>
              <a:t>. Mod. Spr. </a:t>
            </a:r>
            <a:endParaRPr lang="de-DE" sz="1000" b="1" dirty="0" smtClean="0"/>
          </a:p>
          <a:p>
            <a:pPr algn="ctr"/>
            <a:r>
              <a:rPr lang="de-DE" sz="1000" b="1" dirty="0" smtClean="0"/>
              <a:t>2 </a:t>
            </a:r>
            <a:r>
              <a:rPr lang="de-DE" sz="1000" b="1" dirty="0"/>
              <a:t>x (1SWS - 1 LP)</a:t>
            </a:r>
          </a:p>
        </p:txBody>
      </p:sp>
      <p:sp>
        <p:nvSpPr>
          <p:cNvPr id="69" name="AutoShape 303"/>
          <p:cNvSpPr>
            <a:spLocks noChangeArrowheads="1"/>
          </p:cNvSpPr>
          <p:nvPr/>
        </p:nvSpPr>
        <p:spPr bwMode="auto">
          <a:xfrm>
            <a:off x="5921864" y="2399254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alpha val="49804"/>
                </a:srgbClr>
              </a:gs>
              <a:gs pos="100000">
                <a:srgbClr val="3B5A97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/>
              <a:t>Modul </a:t>
            </a:r>
            <a:r>
              <a:rPr lang="de-DE" sz="1000" b="1" dirty="0" smtClean="0"/>
              <a:t>3: </a:t>
            </a:r>
            <a:endParaRPr lang="de-DE" sz="1000" b="1" dirty="0"/>
          </a:p>
          <a:p>
            <a:pPr algn="ctr">
              <a:defRPr/>
            </a:pPr>
            <a:r>
              <a:rPr lang="de-DE" sz="1000" b="1" dirty="0"/>
              <a:t>Ind. Lit. </a:t>
            </a:r>
            <a:r>
              <a:rPr lang="de-DE" sz="1000" b="1" dirty="0" smtClean="0"/>
              <a:t>III</a:t>
            </a:r>
            <a:endParaRPr lang="de-DE" sz="1000" b="1" dirty="0"/>
          </a:p>
          <a:p>
            <a:pPr algn="ctr">
              <a:defRPr/>
            </a:pPr>
            <a:r>
              <a:rPr lang="de-DE" sz="1000" b="1" dirty="0"/>
              <a:t>1 SWS - 2 LP</a:t>
            </a:r>
          </a:p>
        </p:txBody>
      </p:sp>
      <p:sp>
        <p:nvSpPr>
          <p:cNvPr id="70" name="AutoShape 307"/>
          <p:cNvSpPr>
            <a:spLocks noChangeArrowheads="1"/>
          </p:cNvSpPr>
          <p:nvPr/>
        </p:nvSpPr>
        <p:spPr bwMode="auto">
          <a:xfrm>
            <a:off x="5942454" y="4448544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>
                  <a:alpha val="50000"/>
                </a:srgbClr>
              </a:gs>
              <a:gs pos="100000">
                <a:srgbClr val="BC00B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</a:t>
            </a:r>
            <a:r>
              <a:rPr lang="de-DE" sz="1000" b="1" dirty="0" smtClean="0"/>
              <a:t>6 </a:t>
            </a:r>
            <a:endParaRPr lang="de-DE" sz="1000" b="1" dirty="0"/>
          </a:p>
          <a:p>
            <a:pPr algn="ctr"/>
            <a:r>
              <a:rPr lang="de-DE" sz="1000" b="1" dirty="0" err="1" smtClean="0"/>
              <a:t>Lit</a:t>
            </a:r>
            <a:r>
              <a:rPr lang="de-DE" sz="1000" b="1" dirty="0" smtClean="0"/>
              <a:t>. Übers.  I-II</a:t>
            </a:r>
          </a:p>
          <a:p>
            <a:pPr algn="ctr"/>
            <a:r>
              <a:rPr lang="de-DE" sz="1000" b="1" dirty="0" smtClean="0"/>
              <a:t>1 </a:t>
            </a:r>
            <a:r>
              <a:rPr lang="de-DE" sz="1000" b="1" dirty="0"/>
              <a:t>SWS - </a:t>
            </a:r>
            <a:r>
              <a:rPr lang="de-DE" sz="1000" b="1" dirty="0" smtClean="0"/>
              <a:t>2 </a:t>
            </a:r>
            <a:r>
              <a:rPr lang="de-DE" sz="1000" b="1" dirty="0"/>
              <a:t>LP</a:t>
            </a:r>
          </a:p>
        </p:txBody>
      </p:sp>
      <p:sp>
        <p:nvSpPr>
          <p:cNvPr id="71" name="AutoShape 303"/>
          <p:cNvSpPr>
            <a:spLocks noChangeArrowheads="1"/>
          </p:cNvSpPr>
          <p:nvPr/>
        </p:nvSpPr>
        <p:spPr bwMode="auto">
          <a:xfrm>
            <a:off x="5923404" y="3053004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alpha val="49804"/>
                </a:srgbClr>
              </a:gs>
              <a:gs pos="100000">
                <a:srgbClr val="3B5A97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2</a:t>
            </a:r>
          </a:p>
          <a:p>
            <a:pPr algn="ctr"/>
            <a:r>
              <a:rPr lang="de-DE" sz="1000" b="1" smtClean="0">
                <a:solidFill>
                  <a:srgbClr val="C00000"/>
                </a:solidFill>
              </a:rPr>
              <a:t>Älteres Indoarisch </a:t>
            </a:r>
            <a:r>
              <a:rPr lang="de-DE" sz="1000" b="1" dirty="0" smtClean="0">
                <a:solidFill>
                  <a:srgbClr val="C00000"/>
                </a:solidFill>
              </a:rPr>
              <a:t>III</a:t>
            </a:r>
          </a:p>
          <a:p>
            <a:pPr algn="ctr">
              <a:defRPr/>
            </a:pPr>
            <a:r>
              <a:rPr lang="de-DE" sz="1000" b="1" dirty="0"/>
              <a:t>1 SWS - </a:t>
            </a:r>
            <a:r>
              <a:rPr lang="de-DE" sz="1000" b="1" dirty="0" smtClean="0"/>
              <a:t>2 </a:t>
            </a:r>
            <a:r>
              <a:rPr lang="de-DE" sz="1000" b="1" dirty="0"/>
              <a:t>LP</a:t>
            </a:r>
          </a:p>
        </p:txBody>
      </p:sp>
      <p:sp>
        <p:nvSpPr>
          <p:cNvPr id="72" name="AutoShape 307"/>
          <p:cNvSpPr>
            <a:spLocks noChangeArrowheads="1"/>
          </p:cNvSpPr>
          <p:nvPr/>
        </p:nvSpPr>
        <p:spPr bwMode="auto">
          <a:xfrm>
            <a:off x="7122426" y="3790184"/>
            <a:ext cx="1123950" cy="6175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25FF"/>
              </a:gs>
              <a:gs pos="100000">
                <a:srgbClr val="FE00FE">
                  <a:lumMod val="75000"/>
                </a:srgbClr>
              </a:gs>
            </a:gsLst>
            <a:lin ang="13500000" scaled="1"/>
            <a:tileRect/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5/6: </a:t>
            </a:r>
          </a:p>
          <a:p>
            <a:pPr algn="ctr"/>
            <a:r>
              <a:rPr lang="de-DE" sz="1000" b="1" dirty="0" err="1"/>
              <a:t>Lekt</a:t>
            </a:r>
            <a:r>
              <a:rPr lang="de-DE" sz="1000" b="1" dirty="0"/>
              <a:t>. Mod. Spr. </a:t>
            </a:r>
            <a:endParaRPr lang="de-DE" sz="1000" b="1" dirty="0" smtClean="0"/>
          </a:p>
          <a:p>
            <a:pPr algn="ctr"/>
            <a:r>
              <a:rPr lang="de-DE" sz="1000" b="1" dirty="0" smtClean="0"/>
              <a:t>2 </a:t>
            </a:r>
            <a:r>
              <a:rPr lang="de-DE" sz="1000" b="1" dirty="0"/>
              <a:t>x (1SWS - 1 LP)</a:t>
            </a:r>
          </a:p>
        </p:txBody>
      </p:sp>
      <p:sp>
        <p:nvSpPr>
          <p:cNvPr id="73" name="AutoShape 303"/>
          <p:cNvSpPr>
            <a:spLocks noChangeArrowheads="1"/>
          </p:cNvSpPr>
          <p:nvPr/>
        </p:nvSpPr>
        <p:spPr bwMode="auto">
          <a:xfrm>
            <a:off x="7110980" y="2399254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alpha val="49804"/>
                </a:srgbClr>
              </a:gs>
              <a:gs pos="100000">
                <a:srgbClr val="3B5A97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/>
              <a:t>Modul </a:t>
            </a:r>
            <a:r>
              <a:rPr lang="de-DE" sz="1000" b="1" dirty="0" smtClean="0"/>
              <a:t>3: </a:t>
            </a:r>
            <a:endParaRPr lang="de-DE" sz="1000" b="1" dirty="0"/>
          </a:p>
          <a:p>
            <a:pPr algn="ctr">
              <a:defRPr/>
            </a:pPr>
            <a:r>
              <a:rPr lang="de-DE" sz="1000" b="1" dirty="0"/>
              <a:t>Ind. Lit. </a:t>
            </a:r>
            <a:r>
              <a:rPr lang="de-DE" sz="1000" b="1" dirty="0" smtClean="0"/>
              <a:t>IV</a:t>
            </a:r>
            <a:endParaRPr lang="de-DE" sz="1000" b="1" dirty="0"/>
          </a:p>
          <a:p>
            <a:pPr algn="ctr">
              <a:defRPr/>
            </a:pPr>
            <a:r>
              <a:rPr lang="de-DE" sz="1000" b="1" dirty="0"/>
              <a:t>1 SWS - 2 LP</a:t>
            </a:r>
          </a:p>
        </p:txBody>
      </p:sp>
      <p:sp>
        <p:nvSpPr>
          <p:cNvPr id="74" name="AutoShape 307"/>
          <p:cNvSpPr>
            <a:spLocks noChangeArrowheads="1"/>
          </p:cNvSpPr>
          <p:nvPr/>
        </p:nvSpPr>
        <p:spPr bwMode="auto">
          <a:xfrm>
            <a:off x="7131570" y="4448544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>
                  <a:alpha val="50000"/>
                </a:srgbClr>
              </a:gs>
              <a:gs pos="100000">
                <a:srgbClr val="BC00B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</a:t>
            </a:r>
            <a:r>
              <a:rPr lang="de-DE" sz="1000" b="1" dirty="0" smtClean="0"/>
              <a:t>6 </a:t>
            </a:r>
            <a:endParaRPr lang="de-DE" sz="1000" b="1" dirty="0"/>
          </a:p>
          <a:p>
            <a:pPr algn="ctr"/>
            <a:r>
              <a:rPr lang="de-DE" sz="1000" b="1" dirty="0" err="1" smtClean="0"/>
              <a:t>Lit</a:t>
            </a:r>
            <a:r>
              <a:rPr lang="de-DE" sz="1000" b="1" dirty="0" smtClean="0"/>
              <a:t>. Übers.  I-II</a:t>
            </a:r>
          </a:p>
          <a:p>
            <a:pPr algn="ctr"/>
            <a:r>
              <a:rPr lang="de-DE" sz="1000" b="1" dirty="0" smtClean="0"/>
              <a:t>1 </a:t>
            </a:r>
            <a:r>
              <a:rPr lang="de-DE" sz="1000" b="1" dirty="0"/>
              <a:t>SWS - </a:t>
            </a:r>
            <a:r>
              <a:rPr lang="de-DE" sz="1000" b="1" dirty="0" smtClean="0"/>
              <a:t>2 </a:t>
            </a:r>
            <a:r>
              <a:rPr lang="de-DE" sz="1000" b="1" dirty="0"/>
              <a:t>LP</a:t>
            </a:r>
          </a:p>
        </p:txBody>
      </p:sp>
      <p:sp>
        <p:nvSpPr>
          <p:cNvPr id="75" name="AutoShape 303"/>
          <p:cNvSpPr>
            <a:spLocks noChangeArrowheads="1"/>
          </p:cNvSpPr>
          <p:nvPr/>
        </p:nvSpPr>
        <p:spPr bwMode="auto">
          <a:xfrm>
            <a:off x="7112520" y="3053004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alpha val="49804"/>
                </a:srgbClr>
              </a:gs>
              <a:gs pos="100000">
                <a:srgbClr val="3B5A97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2: </a:t>
            </a:r>
          </a:p>
          <a:p>
            <a:pPr algn="ctr"/>
            <a:r>
              <a:rPr lang="de-DE" sz="1000" b="1" smtClean="0">
                <a:solidFill>
                  <a:srgbClr val="C00000"/>
                </a:solidFill>
              </a:rPr>
              <a:t>Älteres Indoarisch </a:t>
            </a:r>
            <a:r>
              <a:rPr lang="de-DE" sz="1000" b="1" dirty="0" smtClean="0">
                <a:solidFill>
                  <a:srgbClr val="C00000"/>
                </a:solidFill>
              </a:rPr>
              <a:t>IV</a:t>
            </a:r>
          </a:p>
          <a:p>
            <a:pPr algn="ctr">
              <a:defRPr/>
            </a:pPr>
            <a:r>
              <a:rPr lang="de-DE" sz="1000" b="1" dirty="0"/>
              <a:t>1 SWS - </a:t>
            </a:r>
            <a:r>
              <a:rPr lang="de-DE" sz="1000" b="1" dirty="0" smtClean="0"/>
              <a:t>2 </a:t>
            </a:r>
            <a:r>
              <a:rPr lang="de-DE" sz="1000" b="1" dirty="0"/>
              <a:t>LP</a:t>
            </a:r>
          </a:p>
        </p:txBody>
      </p:sp>
      <p:sp>
        <p:nvSpPr>
          <p:cNvPr id="76" name="Rectangle 309"/>
          <p:cNvSpPr>
            <a:spLocks noChangeArrowheads="1"/>
          </p:cNvSpPr>
          <p:nvPr/>
        </p:nvSpPr>
        <p:spPr bwMode="auto">
          <a:xfrm>
            <a:off x="827584" y="3761608"/>
            <a:ext cx="2438400" cy="1340651"/>
          </a:xfrm>
          <a:prstGeom prst="rect">
            <a:avLst/>
          </a:prstGeom>
          <a:noFill/>
          <a:ln w="19050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8" name="Rectangle 311"/>
          <p:cNvSpPr>
            <a:spLocks noChangeArrowheads="1"/>
          </p:cNvSpPr>
          <p:nvPr/>
        </p:nvSpPr>
        <p:spPr bwMode="auto">
          <a:xfrm>
            <a:off x="5856784" y="3761608"/>
            <a:ext cx="2438400" cy="1340651"/>
          </a:xfrm>
          <a:prstGeom prst="rect">
            <a:avLst/>
          </a:prstGeom>
          <a:noFill/>
          <a:ln w="19050">
            <a:solidFill>
              <a:srgbClr val="C00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00"/>
                            </p:stCondLst>
                            <p:childTnLst>
                              <p:par>
                                <p:cTn id="4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9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900"/>
                            </p:stCondLst>
                            <p:childTnLst>
                              <p:par>
                                <p:cTn id="6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400"/>
                            </p:stCondLst>
                            <p:childTnLst>
                              <p:par>
                                <p:cTn id="7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900"/>
                            </p:stCondLst>
                            <p:childTnLst>
                              <p:par>
                                <p:cTn id="8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4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4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900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4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9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4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9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4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9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4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4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90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400"/>
                            </p:stCondLst>
                            <p:childTnLst>
                              <p:par>
                                <p:cTn id="1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900"/>
                            </p:stCondLst>
                            <p:childTnLst>
                              <p:par>
                                <p:cTn id="1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400"/>
                            </p:stCondLst>
                            <p:childTnLst>
                              <p:par>
                                <p:cTn id="1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9900"/>
                            </p:stCondLst>
                            <p:childTnLst>
                              <p:par>
                                <p:cTn id="19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400"/>
                            </p:stCondLst>
                            <p:childTnLst>
                              <p:par>
                                <p:cTn id="1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900"/>
                            </p:stCondLst>
                            <p:childTnLst>
                              <p:par>
                                <p:cTn id="2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1400"/>
                            </p:stCondLst>
                            <p:childTnLst>
                              <p:par>
                                <p:cTn id="2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1900"/>
                            </p:stCondLst>
                            <p:childTnLst>
                              <p:par>
                                <p:cTn id="2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2400"/>
                            </p:stCondLst>
                            <p:childTnLst>
                              <p:par>
                                <p:cTn id="2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2900"/>
                            </p:stCondLst>
                            <p:childTnLst>
                              <p:par>
                                <p:cTn id="2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3400"/>
                            </p:stCondLst>
                            <p:childTnLst>
                              <p:par>
                                <p:cTn id="2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3900"/>
                            </p:stCondLst>
                            <p:childTnLst>
                              <p:par>
                                <p:cTn id="2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4400"/>
                            </p:stCondLst>
                            <p:childTnLst>
                              <p:par>
                                <p:cTn id="2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4900"/>
                            </p:stCondLst>
                            <p:childTnLst>
                              <p:par>
                                <p:cTn id="2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400"/>
                            </p:stCondLst>
                            <p:childTnLst>
                              <p:par>
                                <p:cTn id="2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5900"/>
                            </p:stCondLst>
                            <p:childTnLst>
                              <p:par>
                                <p:cTn id="2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6400"/>
                            </p:stCondLst>
                            <p:childTnLst>
                              <p:par>
                                <p:cTn id="2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6900"/>
                            </p:stCondLst>
                            <p:childTnLst>
                              <p:par>
                                <p:cTn id="2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7400"/>
                            </p:stCondLst>
                            <p:childTnLst>
                              <p:par>
                                <p:cTn id="2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7900"/>
                            </p:stCondLst>
                            <p:childTnLst>
                              <p:par>
                                <p:cTn id="27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4818" grpId="0" build="allAtOnce"/>
      <p:bldP spid="51" grpId="0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7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16411" grpId="0"/>
      <p:bldP spid="28" grpId="0" animBg="1"/>
      <p:bldP spid="29" grpId="0" animBg="1"/>
      <p:bldP spid="30" grpId="0" animBg="1"/>
      <p:bldP spid="32" grpId="0" animBg="1"/>
      <p:bldP spid="43" grpId="0" animBg="1"/>
      <p:bldP spid="58" grpId="0" animBg="1"/>
      <p:bldP spid="59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6" grpId="1" animBg="1"/>
      <p:bldP spid="78" grpId="0" animBg="1"/>
      <p:bldP spid="7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31813" y="7620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de-DE" sz="2400" dirty="0"/>
              <a:t>Studienbeginn im Sommersemester:</a:t>
            </a:r>
          </a:p>
        </p:txBody>
      </p:sp>
      <p:pic>
        <p:nvPicPr>
          <p:cNvPr id="26632" name="Picture 8" descr="Indien2008 192"/>
          <p:cNvPicPr>
            <a:picLocks noChangeAspect="1" noChangeArrowheads="1"/>
          </p:cNvPicPr>
          <p:nvPr/>
        </p:nvPicPr>
        <p:blipFill>
          <a:blip r:embed="rId2" cstate="print"/>
          <a:srcRect r="26201"/>
          <a:stretch>
            <a:fillRect/>
          </a:stretch>
        </p:blipFill>
        <p:spPr bwMode="auto">
          <a:xfrm>
            <a:off x="5410200" y="803275"/>
            <a:ext cx="2971800" cy="5368925"/>
          </a:xfrm>
          <a:prstGeom prst="rect">
            <a:avLst/>
          </a:prstGeom>
          <a:noFill/>
          <a:ln w="57150" cmpd="thickThin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33400" y="1828800"/>
            <a:ext cx="426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>
              <a:lnSpc>
                <a:spcPct val="90000"/>
              </a:lnSpc>
              <a:spcBef>
                <a:spcPct val="20000"/>
              </a:spcBef>
              <a:buFontTx/>
              <a:buAutoNum type="alphaLcParenR"/>
              <a:defRPr/>
            </a:pPr>
            <a:r>
              <a:rPr lang="de-DE" sz="2000" dirty="0" smtClean="0">
                <a:cs typeface="+mn-cs"/>
              </a:rPr>
              <a:t>Das </a:t>
            </a:r>
            <a:r>
              <a:rPr lang="de-DE" sz="2000" dirty="0">
                <a:cs typeface="+mn-cs"/>
              </a:rPr>
              <a:t>sprachunabhängige Modul 1 „Religion &amp; Kultur“, dessen Lehrveranstaltungen einander ohne zwingende Abfolge ergänzen, wird in umgekehrter Abfolge studiert.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lphaLcParenR"/>
              <a:defRPr/>
            </a:pPr>
            <a:endParaRPr lang="de-DE" sz="2000" dirty="0"/>
          </a:p>
          <a:p>
            <a:pPr marL="358775" indent="-358775">
              <a:lnSpc>
                <a:spcPct val="90000"/>
              </a:lnSpc>
              <a:spcBef>
                <a:spcPct val="20000"/>
              </a:spcBef>
              <a:buFontTx/>
              <a:buAutoNum type="alphaLcParenR" startAt="2"/>
              <a:defRPr/>
            </a:pPr>
            <a:r>
              <a:rPr lang="de-DE" sz="2000" dirty="0" smtClean="0"/>
              <a:t>Das Studium des Altindischen wird </a:t>
            </a:r>
            <a:r>
              <a:rPr lang="de-DE" sz="2000" dirty="0"/>
              <a:t>im 2. Fachsemester (WiSe) </a:t>
            </a:r>
            <a:r>
              <a:rPr lang="de-DE" sz="2000" dirty="0" smtClean="0"/>
              <a:t>begonnen.</a:t>
            </a:r>
            <a:endParaRPr lang="de-DE" sz="2000" dirty="0"/>
          </a:p>
          <a:p>
            <a:pPr marL="358775" indent="-358775">
              <a:lnSpc>
                <a:spcPct val="90000"/>
              </a:lnSpc>
              <a:spcBef>
                <a:spcPct val="20000"/>
              </a:spcBef>
              <a:buFontTx/>
              <a:buAutoNum type="alphaLcParenR" startAt="2"/>
              <a:defRPr/>
            </a:pPr>
            <a:endParaRPr lang="de-DE" sz="2000" dirty="0"/>
          </a:p>
          <a:p>
            <a:pPr marL="358775" indent="-358775">
              <a:lnSpc>
                <a:spcPct val="90000"/>
              </a:lnSpc>
              <a:spcBef>
                <a:spcPct val="20000"/>
              </a:spcBef>
              <a:buFontTx/>
              <a:buAutoNum type="alphaLcParenR" startAt="2"/>
              <a:defRPr/>
            </a:pPr>
            <a:r>
              <a:rPr lang="de-DE" sz="2000" dirty="0"/>
              <a:t>Um eine Höherbelastung zu vermeiden, kann die </a:t>
            </a:r>
            <a:r>
              <a:rPr lang="de-DE" sz="2000" dirty="0" smtClean="0"/>
              <a:t>Reihenfolge </a:t>
            </a:r>
            <a:r>
              <a:rPr lang="de-DE" sz="2000" dirty="0"/>
              <a:t>der sprachunabhängigen PS Indische Literaturen I </a:t>
            </a:r>
            <a:r>
              <a:rPr lang="de-DE" sz="2000" dirty="0" smtClean="0"/>
              <a:t>– </a:t>
            </a:r>
            <a:r>
              <a:rPr lang="de-DE" sz="2000" dirty="0"/>
              <a:t>IV verschoben </a:t>
            </a:r>
            <a:r>
              <a:rPr lang="de-DE" sz="2000" dirty="0" smtClean="0"/>
              <a:t>werden.</a:t>
            </a:r>
            <a:endParaRPr lang="de-DE" sz="2000" dirty="0">
              <a:cs typeface="+mn-cs"/>
            </a:endParaRPr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defRPr/>
            </a:pPr>
            <a:endParaRPr lang="de-DE" sz="2000" dirty="0">
              <a:cs typeface="+mn-cs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46700" y="6235700"/>
            <a:ext cx="361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5E5ECA"/>
                </a:solidFill>
              </a:rPr>
              <a:t>Gurdwara in Anandpur, Panjab, Indien (2008)</a:t>
            </a:r>
          </a:p>
        </p:txBody>
      </p:sp>
      <p:sp>
        <p:nvSpPr>
          <p:cNvPr id="2" name="Oval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1905000"/>
            <a:ext cx="304800" cy="228600"/>
          </a:xfrm>
          <a:prstGeom prst="ellipse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4343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91150" y="6553200"/>
            <a:ext cx="10668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 rot="10800000">
            <a:off x="531813" y="6308725"/>
            <a:ext cx="53355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</a:t>
            </a:r>
          </a:p>
          <a:p>
            <a:pPr>
              <a:spcBef>
                <a:spcPct val="50000"/>
              </a:spcBef>
            </a:pPr>
            <a:r>
              <a:rPr lang="de-DE" sz="1000" dirty="0" smtClean="0"/>
              <a:t>Institut </a:t>
            </a:r>
            <a:r>
              <a:rPr lang="de-DE" sz="1000" dirty="0"/>
              <a:t>für Indologie: BA Indologie Beifach</a:t>
            </a:r>
          </a:p>
        </p:txBody>
      </p:sp>
      <p:sp>
        <p:nvSpPr>
          <p:cNvPr id="3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6632575" y="6553200"/>
            <a:ext cx="17780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Präsentation beenden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9" name="AutoShape 293"/>
          <p:cNvSpPr>
            <a:spLocks noChangeArrowheads="1"/>
          </p:cNvSpPr>
          <p:nvPr/>
        </p:nvSpPr>
        <p:spPr bwMode="auto">
          <a:xfrm>
            <a:off x="2057400" y="54864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accent1"/>
                </a:solidFill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solidFill>
                  <a:schemeClr val="accent1"/>
                </a:solidFill>
                <a:cs typeface="Tahoma" pitchFamily="34" charset="0"/>
              </a:rPr>
              <a:t>/ 10 LP</a:t>
            </a:r>
          </a:p>
        </p:txBody>
      </p:sp>
      <p:sp>
        <p:nvSpPr>
          <p:cNvPr id="35111" name="AutoShape 295"/>
          <p:cNvSpPr>
            <a:spLocks noChangeArrowheads="1"/>
          </p:cNvSpPr>
          <p:nvPr/>
        </p:nvSpPr>
        <p:spPr bwMode="auto">
          <a:xfrm>
            <a:off x="4572000" y="54864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accent1"/>
                </a:solidFill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solidFill>
                  <a:schemeClr val="accent1"/>
                </a:solidFill>
                <a:cs typeface="Tahoma" pitchFamily="34" charset="0"/>
              </a:rPr>
              <a:t>/ 10 LP</a:t>
            </a:r>
          </a:p>
        </p:txBody>
      </p:sp>
      <p:sp>
        <p:nvSpPr>
          <p:cNvPr id="35113" name="AutoShape 297"/>
          <p:cNvSpPr>
            <a:spLocks noChangeArrowheads="1"/>
          </p:cNvSpPr>
          <p:nvPr/>
        </p:nvSpPr>
        <p:spPr bwMode="auto">
          <a:xfrm>
            <a:off x="7086600" y="54864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accent1"/>
                </a:solidFill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solidFill>
                  <a:schemeClr val="accent1"/>
                </a:solidFill>
                <a:cs typeface="Tahoma" pitchFamily="34" charset="0"/>
              </a:rPr>
              <a:t>/ 10 LP</a:t>
            </a:r>
          </a:p>
        </p:txBody>
      </p:sp>
      <p:sp>
        <p:nvSpPr>
          <p:cNvPr id="55" name="AutoShape 294"/>
          <p:cNvSpPr>
            <a:spLocks noChangeArrowheads="1"/>
          </p:cNvSpPr>
          <p:nvPr/>
        </p:nvSpPr>
        <p:spPr bwMode="auto">
          <a:xfrm>
            <a:off x="4587875" y="54864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5 (6)  SWS</a:t>
            </a:r>
          </a:p>
          <a:p>
            <a:pPr algn="ctr"/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/ 10  (12) LP</a:t>
            </a:r>
          </a:p>
        </p:txBody>
      </p:sp>
      <p:sp>
        <p:nvSpPr>
          <p:cNvPr id="57" name="AutoShape 294"/>
          <p:cNvSpPr>
            <a:spLocks noChangeArrowheads="1"/>
          </p:cNvSpPr>
          <p:nvPr/>
        </p:nvSpPr>
        <p:spPr bwMode="auto">
          <a:xfrm>
            <a:off x="2066925" y="54864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7 (6)  SWS</a:t>
            </a:r>
          </a:p>
          <a:p>
            <a:pPr algn="ctr"/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/ 15 (13) LP</a:t>
            </a:r>
          </a:p>
        </p:txBody>
      </p:sp>
      <p:cxnSp>
        <p:nvCxnSpPr>
          <p:cNvPr id="62" name="Gerade Verbindung 61"/>
          <p:cNvCxnSpPr>
            <a:cxnSpLocks noChangeShapeType="1"/>
          </p:cNvCxnSpPr>
          <p:nvPr/>
        </p:nvCxnSpPr>
        <p:spPr bwMode="auto">
          <a:xfrm rot="16200000" flipH="1">
            <a:off x="4497387" y="3351213"/>
            <a:ext cx="517842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cxnSp>
        <p:nvCxnSpPr>
          <p:cNvPr id="63" name="Gerade Verbindung 62"/>
          <p:cNvCxnSpPr>
            <a:cxnSpLocks noChangeShapeType="1"/>
          </p:cNvCxnSpPr>
          <p:nvPr/>
        </p:nvCxnSpPr>
        <p:spPr bwMode="auto">
          <a:xfrm rot="16200000" flipH="1">
            <a:off x="-522288" y="3370263"/>
            <a:ext cx="517842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sp>
        <p:nvSpPr>
          <p:cNvPr id="35110" name="AutoShape 294"/>
          <p:cNvSpPr>
            <a:spLocks noChangeArrowheads="1"/>
          </p:cNvSpPr>
          <p:nvPr/>
        </p:nvSpPr>
        <p:spPr bwMode="auto">
          <a:xfrm>
            <a:off x="3352800" y="54864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5 (4)  SWS</a:t>
            </a:r>
          </a:p>
          <a:p>
            <a:pPr algn="ctr"/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/ 10 (8) LP</a:t>
            </a:r>
          </a:p>
        </p:txBody>
      </p:sp>
      <p:sp>
        <p:nvSpPr>
          <p:cNvPr id="50" name="AutoShape 304"/>
          <p:cNvSpPr>
            <a:spLocks noChangeArrowheads="1"/>
          </p:cNvSpPr>
          <p:nvPr/>
        </p:nvSpPr>
        <p:spPr bwMode="auto">
          <a:xfrm>
            <a:off x="863600" y="4600575"/>
            <a:ext cx="2400300" cy="855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BFF">
                  <a:alpha val="50000"/>
                </a:srgbClr>
              </a:gs>
              <a:gs pos="100000">
                <a:srgbClr val="CF7E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 sz="1000" b="1" dirty="0" smtClean="0"/>
          </a:p>
          <a:p>
            <a:pPr algn="ctr"/>
            <a:endParaRPr lang="de-DE" sz="1000" b="1" dirty="0"/>
          </a:p>
          <a:p>
            <a:pPr algn="ctr"/>
            <a:r>
              <a:rPr lang="de-DE" sz="1000" b="1" dirty="0" smtClean="0"/>
              <a:t>Modul </a:t>
            </a:r>
            <a:r>
              <a:rPr lang="de-DE" sz="1000" b="1" dirty="0"/>
              <a:t>4: </a:t>
            </a:r>
          </a:p>
          <a:p>
            <a:pPr algn="ctr"/>
            <a:r>
              <a:rPr lang="de-DE" sz="1000" b="1" dirty="0" smtClean="0">
                <a:solidFill>
                  <a:srgbClr val="FFFF00"/>
                </a:solidFill>
              </a:rPr>
              <a:t>Einführung Moderne Sprache: Hindi</a:t>
            </a:r>
            <a:endParaRPr lang="de-DE" sz="1000" b="1" dirty="0">
              <a:solidFill>
                <a:srgbClr val="FFFF00"/>
              </a:solidFill>
            </a:endParaRPr>
          </a:p>
          <a:p>
            <a:pPr algn="ctr"/>
            <a:endParaRPr lang="de-DE" sz="1000" b="1" dirty="0"/>
          </a:p>
          <a:p>
            <a:pPr algn="ctr"/>
            <a:r>
              <a:rPr lang="de-DE" sz="1000" b="1" dirty="0"/>
              <a:t>2 </a:t>
            </a:r>
            <a:r>
              <a:rPr lang="de-DE" sz="1000" b="1" dirty="0" smtClean="0"/>
              <a:t> SWS </a:t>
            </a:r>
            <a:r>
              <a:rPr lang="de-DE" sz="1000" b="1" dirty="0"/>
              <a:t>- </a:t>
            </a:r>
            <a:r>
              <a:rPr lang="de-DE" sz="1000" b="1" dirty="0" smtClean="0"/>
              <a:t>5 LP         </a:t>
            </a:r>
            <a:r>
              <a:rPr lang="de-DE" sz="1000" b="1" dirty="0"/>
              <a:t>2 </a:t>
            </a:r>
            <a:r>
              <a:rPr lang="de-DE" sz="1000" b="1" dirty="0" smtClean="0"/>
              <a:t>SWS </a:t>
            </a:r>
            <a:r>
              <a:rPr lang="de-DE" sz="1000" b="1" dirty="0"/>
              <a:t>- </a:t>
            </a:r>
            <a:r>
              <a:rPr lang="de-DE" sz="1000" b="1" dirty="0" smtClean="0"/>
              <a:t>5 LP</a:t>
            </a:r>
            <a:endParaRPr lang="de-DE" sz="1000" b="1" dirty="0"/>
          </a:p>
          <a:p>
            <a:pPr algn="ctr"/>
            <a:endParaRPr lang="de-DE" sz="1000" b="1" dirty="0"/>
          </a:p>
          <a:p>
            <a:pPr algn="ctr"/>
            <a:r>
              <a:rPr lang="de-DE" sz="1000" b="1" dirty="0"/>
              <a:t>		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09600" y="2286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sz="2200" b="1" dirty="0">
                <a:cs typeface="+mn-cs"/>
              </a:rPr>
              <a:t>Aufbau des BA Indologie – Beifach:</a:t>
            </a:r>
            <a:endParaRPr lang="de-DE" sz="22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102" name="AutoShape 286"/>
          <p:cNvSpPr>
            <a:spLocks noChangeArrowheads="1"/>
          </p:cNvSpPr>
          <p:nvPr/>
        </p:nvSpPr>
        <p:spPr bwMode="auto">
          <a:xfrm>
            <a:off x="838200" y="777875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1. </a:t>
            </a:r>
            <a:r>
              <a:rPr lang="de-DE" sz="12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Fachsemester</a:t>
            </a:r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 </a:t>
            </a:r>
          </a:p>
          <a:p>
            <a:pPr algn="ctr"/>
            <a:r>
              <a:rPr lang="de-DE" sz="13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(SoSe)</a:t>
            </a:r>
          </a:p>
        </p:txBody>
      </p:sp>
      <p:sp>
        <p:nvSpPr>
          <p:cNvPr id="35103" name="AutoShape 287"/>
          <p:cNvSpPr>
            <a:spLocks noChangeArrowheads="1"/>
          </p:cNvSpPr>
          <p:nvPr/>
        </p:nvSpPr>
        <p:spPr bwMode="auto">
          <a:xfrm>
            <a:off x="2085975" y="777875"/>
            <a:ext cx="116205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2. Fachsemester </a:t>
            </a:r>
          </a:p>
          <a:p>
            <a:pPr algn="ctr"/>
            <a:r>
              <a:rPr lang="de-DE" sz="12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(WiSe)</a:t>
            </a:r>
          </a:p>
        </p:txBody>
      </p:sp>
      <p:sp>
        <p:nvSpPr>
          <p:cNvPr id="35104" name="AutoShape 288"/>
          <p:cNvSpPr>
            <a:spLocks noChangeArrowheads="1"/>
          </p:cNvSpPr>
          <p:nvPr/>
        </p:nvSpPr>
        <p:spPr bwMode="auto">
          <a:xfrm>
            <a:off x="3352800" y="777875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3. Fachsemester </a:t>
            </a:r>
          </a:p>
          <a:p>
            <a:pPr algn="ctr"/>
            <a:r>
              <a:rPr lang="de-DE" sz="12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(SoSe)</a:t>
            </a:r>
          </a:p>
        </p:txBody>
      </p:sp>
      <p:sp>
        <p:nvSpPr>
          <p:cNvPr id="35105" name="AutoShape 289"/>
          <p:cNvSpPr>
            <a:spLocks noChangeArrowheads="1"/>
          </p:cNvSpPr>
          <p:nvPr/>
        </p:nvSpPr>
        <p:spPr bwMode="auto">
          <a:xfrm>
            <a:off x="4572000" y="777875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4. Fachsemester </a:t>
            </a:r>
          </a:p>
          <a:p>
            <a:pPr algn="ctr"/>
            <a:r>
              <a:rPr lang="de-DE" sz="12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(WiSe)</a:t>
            </a:r>
          </a:p>
        </p:txBody>
      </p:sp>
      <p:sp>
        <p:nvSpPr>
          <p:cNvPr id="35106" name="AutoShape 290"/>
          <p:cNvSpPr>
            <a:spLocks noChangeArrowheads="1"/>
          </p:cNvSpPr>
          <p:nvPr/>
        </p:nvSpPr>
        <p:spPr bwMode="auto">
          <a:xfrm>
            <a:off x="5867400" y="777875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5. Fachsemester </a:t>
            </a:r>
          </a:p>
          <a:p>
            <a:pPr algn="ctr"/>
            <a:r>
              <a:rPr lang="de-DE" sz="12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(SoSe)</a:t>
            </a:r>
          </a:p>
        </p:txBody>
      </p:sp>
      <p:sp>
        <p:nvSpPr>
          <p:cNvPr id="35107" name="AutoShape 291"/>
          <p:cNvSpPr>
            <a:spLocks noChangeArrowheads="1"/>
          </p:cNvSpPr>
          <p:nvPr/>
        </p:nvSpPr>
        <p:spPr bwMode="auto">
          <a:xfrm>
            <a:off x="7086600" y="777875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6. Fachsemester </a:t>
            </a:r>
          </a:p>
          <a:p>
            <a:pPr algn="ctr"/>
            <a:r>
              <a:rPr lang="de-DE" sz="1200" dirty="0">
                <a:solidFill>
                  <a:schemeClr val="tx2">
                    <a:lumMod val="50000"/>
                  </a:schemeClr>
                </a:solidFill>
                <a:cs typeface="Tahoma" pitchFamily="34" charset="0"/>
              </a:rPr>
              <a:t>(WiSe)</a:t>
            </a:r>
          </a:p>
        </p:txBody>
      </p:sp>
      <p:sp>
        <p:nvSpPr>
          <p:cNvPr id="35108" name="AutoShape 292"/>
          <p:cNvSpPr>
            <a:spLocks noChangeArrowheads="1"/>
          </p:cNvSpPr>
          <p:nvPr/>
        </p:nvSpPr>
        <p:spPr bwMode="auto">
          <a:xfrm>
            <a:off x="838200" y="54864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5 (6)  SWS</a:t>
            </a:r>
          </a:p>
          <a:p>
            <a:pPr algn="ctr"/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/ 8(10/12) LP</a:t>
            </a:r>
          </a:p>
        </p:txBody>
      </p:sp>
      <p:sp>
        <p:nvSpPr>
          <p:cNvPr id="35112" name="AutoShape 296"/>
          <p:cNvSpPr>
            <a:spLocks noChangeArrowheads="1"/>
          </p:cNvSpPr>
          <p:nvPr/>
        </p:nvSpPr>
        <p:spPr bwMode="auto">
          <a:xfrm>
            <a:off x="5867400" y="54864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 smtClean="0">
                <a:solidFill>
                  <a:srgbClr val="FFC000"/>
                </a:solidFill>
                <a:cs typeface="Tahoma" pitchFamily="34" charset="0"/>
              </a:rPr>
              <a:t>5 (4)  </a:t>
            </a:r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SWS</a:t>
            </a:r>
          </a:p>
          <a:p>
            <a:pPr algn="ctr"/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/ </a:t>
            </a:r>
            <a:r>
              <a:rPr lang="de-DE" sz="1300" dirty="0" smtClean="0">
                <a:solidFill>
                  <a:srgbClr val="FFC000"/>
                </a:solidFill>
                <a:cs typeface="Tahoma" pitchFamily="34" charset="0"/>
              </a:rPr>
              <a:t>10 (8) </a:t>
            </a:r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LP</a:t>
            </a:r>
          </a:p>
        </p:txBody>
      </p:sp>
      <p:sp>
        <p:nvSpPr>
          <p:cNvPr id="35115" name="AutoShape 299"/>
          <p:cNvSpPr>
            <a:spLocks noChangeArrowheads="1"/>
          </p:cNvSpPr>
          <p:nvPr/>
        </p:nvSpPr>
        <p:spPr bwMode="auto">
          <a:xfrm>
            <a:off x="5886450" y="4602163"/>
            <a:ext cx="2409825" cy="854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>
                  <a:alpha val="50000"/>
                </a:srgbClr>
              </a:gs>
              <a:gs pos="100000">
                <a:srgbClr val="BC00B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6: </a:t>
            </a:r>
          </a:p>
          <a:p>
            <a:pPr algn="ctr"/>
            <a:r>
              <a:rPr lang="de-DE" sz="1000" b="1" dirty="0" smtClean="0">
                <a:solidFill>
                  <a:srgbClr val="FFFF00"/>
                </a:solidFill>
              </a:rPr>
              <a:t>Literarisches Übersetzen: Moderne Sprache</a:t>
            </a:r>
            <a:endParaRPr lang="de-DE" sz="1000" b="1" dirty="0">
              <a:solidFill>
                <a:srgbClr val="FFFF00"/>
              </a:solidFill>
            </a:endParaRPr>
          </a:p>
          <a:p>
            <a:pPr algn="ctr"/>
            <a:endParaRPr lang="de-DE" sz="1000" b="1" dirty="0"/>
          </a:p>
          <a:p>
            <a:pPr algn="ctr"/>
            <a:r>
              <a:rPr lang="de-DE" sz="1000" b="1" dirty="0"/>
              <a:t>3 SWS - 5 LP		3 SWS - 5 LP</a:t>
            </a:r>
          </a:p>
        </p:txBody>
      </p:sp>
      <p:sp>
        <p:nvSpPr>
          <p:cNvPr id="35125" name="Rectangle 309"/>
          <p:cNvSpPr>
            <a:spLocks noChangeArrowheads="1"/>
          </p:cNvSpPr>
          <p:nvPr/>
        </p:nvSpPr>
        <p:spPr bwMode="auto">
          <a:xfrm>
            <a:off x="838200" y="765175"/>
            <a:ext cx="2438400" cy="51784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5126" name="Rectangle 310"/>
          <p:cNvSpPr>
            <a:spLocks noChangeArrowheads="1"/>
          </p:cNvSpPr>
          <p:nvPr/>
        </p:nvSpPr>
        <p:spPr bwMode="auto">
          <a:xfrm>
            <a:off x="3352800" y="765175"/>
            <a:ext cx="2438400" cy="51784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5127" name="Rectangle 311"/>
          <p:cNvSpPr>
            <a:spLocks noChangeArrowheads="1"/>
          </p:cNvSpPr>
          <p:nvPr/>
        </p:nvSpPr>
        <p:spPr bwMode="auto">
          <a:xfrm>
            <a:off x="5868144" y="764704"/>
            <a:ext cx="2438400" cy="51784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cxnSp>
        <p:nvCxnSpPr>
          <p:cNvPr id="33" name="Gerade Verbindung 32"/>
          <p:cNvCxnSpPr>
            <a:cxnSpLocks noChangeShapeType="1"/>
            <a:stCxn id="35126" idx="0"/>
            <a:endCxn id="35126" idx="2"/>
          </p:cNvCxnSpPr>
          <p:nvPr/>
        </p:nvCxnSpPr>
        <p:spPr bwMode="auto">
          <a:xfrm rot="16200000" flipH="1">
            <a:off x="1982787" y="3354388"/>
            <a:ext cx="517842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ash"/>
            <a:miter lim="800000"/>
            <a:headEnd/>
            <a:tailEnd/>
          </a:ln>
        </p:spPr>
      </p:cxnSp>
      <p:sp>
        <p:nvSpPr>
          <p:cNvPr id="34" name="Rechteck 33"/>
          <p:cNvSpPr>
            <a:spLocks noChangeArrowheads="1"/>
          </p:cNvSpPr>
          <p:nvPr/>
        </p:nvSpPr>
        <p:spPr bwMode="auto">
          <a:xfrm>
            <a:off x="762000" y="5943600"/>
            <a:ext cx="7543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de-DE" sz="1100" b="1" dirty="0">
                <a:solidFill>
                  <a:srgbClr val="0000CC"/>
                </a:solidFill>
              </a:rPr>
              <a:t> Höherbelastung um 2 SWS/ 5 LP im 2. Fachstudiensemester, bzw. um 1 SWS/ 3 LP im 2. und 1 SWS/ 2 LP im 4. Fachstudiensemester</a:t>
            </a:r>
          </a:p>
          <a:p>
            <a:pPr>
              <a:buFont typeface="Wingdings" pitchFamily="2" charset="2"/>
              <a:buChar char="à"/>
            </a:pPr>
            <a:r>
              <a:rPr lang="de-DE" sz="1100" b="1" dirty="0">
                <a:solidFill>
                  <a:srgbClr val="0000CC"/>
                </a:solidFill>
              </a:rPr>
              <a:t> Geringere Belastung um 2 SWS/ 5 LP, bzw. 1. SWS/ 2 LP im 6. Fachstudiensemester</a:t>
            </a:r>
          </a:p>
        </p:txBody>
      </p:sp>
      <p:sp>
        <p:nvSpPr>
          <p:cNvPr id="43" name="AutoShape 305"/>
          <p:cNvSpPr>
            <a:spLocks noChangeArrowheads="1"/>
          </p:cNvSpPr>
          <p:nvPr/>
        </p:nvSpPr>
        <p:spPr bwMode="auto">
          <a:xfrm>
            <a:off x="3352800" y="4600575"/>
            <a:ext cx="2409825" cy="855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BFF">
                  <a:alpha val="50000"/>
                </a:srgbClr>
              </a:gs>
              <a:gs pos="100000">
                <a:srgbClr val="CF4A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5: </a:t>
            </a:r>
          </a:p>
          <a:p>
            <a:pPr algn="ctr"/>
            <a:r>
              <a:rPr lang="de-DE" sz="1000" b="1" dirty="0" smtClean="0">
                <a:solidFill>
                  <a:srgbClr val="FFFF00"/>
                </a:solidFill>
              </a:rPr>
              <a:t>Aufbau moderne Sprache</a:t>
            </a:r>
            <a:endParaRPr lang="de-DE" sz="1000" b="1" dirty="0">
              <a:solidFill>
                <a:srgbClr val="FFFF00"/>
              </a:solidFill>
            </a:endParaRPr>
          </a:p>
          <a:p>
            <a:pPr algn="ctr"/>
            <a:endParaRPr lang="de-DE" sz="1000" b="1" dirty="0"/>
          </a:p>
          <a:p>
            <a:pPr algn="ctr"/>
            <a:r>
              <a:rPr lang="de-DE" sz="1000" b="1" dirty="0"/>
              <a:t>3 SWS - 5 LP		3 SWS - 5 LP</a:t>
            </a:r>
          </a:p>
        </p:txBody>
      </p:sp>
      <p:sp>
        <p:nvSpPr>
          <p:cNvPr id="44" name="AutoShape 308"/>
          <p:cNvSpPr>
            <a:spLocks noChangeArrowheads="1"/>
          </p:cNvSpPr>
          <p:nvPr/>
        </p:nvSpPr>
        <p:spPr bwMode="auto">
          <a:xfrm>
            <a:off x="876300" y="1323975"/>
            <a:ext cx="1143000" cy="617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7C4FF">
                  <a:alpha val="50000"/>
                </a:srgbClr>
              </a:gs>
              <a:gs pos="100000">
                <a:srgbClr val="7E94C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 smtClean="0">
                <a:solidFill>
                  <a:srgbClr val="000000"/>
                </a:solidFill>
                <a:cs typeface="+mn-cs"/>
              </a:rPr>
              <a:t>Modul 1:</a:t>
            </a:r>
          </a:p>
          <a:p>
            <a:pPr algn="ctr">
              <a:defRPr/>
            </a:pPr>
            <a:r>
              <a:rPr lang="de-DE" sz="1000" b="1" dirty="0" smtClean="0"/>
              <a:t>Einf. </a:t>
            </a:r>
            <a:r>
              <a:rPr lang="de-DE" sz="1000" b="1" dirty="0" err="1" smtClean="0"/>
              <a:t>Ind</a:t>
            </a:r>
            <a:r>
              <a:rPr lang="de-DE" sz="1000" b="1" dirty="0" smtClean="0"/>
              <a:t>. Rel.</a:t>
            </a:r>
          </a:p>
          <a:p>
            <a:pPr algn="ctr">
              <a:defRPr/>
            </a:pPr>
            <a:r>
              <a:rPr lang="de-DE" sz="1000" b="1" dirty="0" smtClean="0"/>
              <a:t>2 x (1SWS - 1 LP)</a:t>
            </a:r>
            <a:endParaRPr lang="de-DE" sz="1000" b="1" dirty="0"/>
          </a:p>
        </p:txBody>
      </p:sp>
      <p:sp>
        <p:nvSpPr>
          <p:cNvPr id="51" name="Rechteck 50"/>
          <p:cNvSpPr/>
          <p:nvPr/>
        </p:nvSpPr>
        <p:spPr>
          <a:xfrm>
            <a:off x="5226050" y="201613"/>
            <a:ext cx="3178175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22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Studienbeginn im SS</a:t>
            </a:r>
            <a:endParaRPr lang="de-DE" sz="2200" dirty="0">
              <a:cs typeface="+mn-cs"/>
            </a:endParaRPr>
          </a:p>
        </p:txBody>
      </p:sp>
      <p:sp>
        <p:nvSpPr>
          <p:cNvPr id="45" name="AutoShape 303"/>
          <p:cNvSpPr>
            <a:spLocks noChangeArrowheads="1"/>
          </p:cNvSpPr>
          <p:nvPr/>
        </p:nvSpPr>
        <p:spPr bwMode="auto">
          <a:xfrm>
            <a:off x="2095500" y="3315464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B4FF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/>
              <a:t>Modul 2: </a:t>
            </a:r>
          </a:p>
          <a:p>
            <a:pPr algn="ctr"/>
            <a:r>
              <a:rPr lang="de-DE" sz="1000" b="1" smtClean="0">
                <a:solidFill>
                  <a:srgbClr val="C00000"/>
                </a:solidFill>
              </a:rPr>
              <a:t>Älteres Indoarisch </a:t>
            </a:r>
            <a:r>
              <a:rPr lang="de-DE" sz="1000" b="1" dirty="0">
                <a:solidFill>
                  <a:srgbClr val="C00000"/>
                </a:solidFill>
              </a:rPr>
              <a:t>I</a:t>
            </a:r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16417" name="Rectangle 3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35800" y="6553200"/>
            <a:ext cx="12700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 rot="10800000">
            <a:off x="609600" y="6613525"/>
            <a:ext cx="632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Indologie: BA Indologie Beifach</a:t>
            </a:r>
          </a:p>
        </p:txBody>
      </p:sp>
      <p:sp>
        <p:nvSpPr>
          <p:cNvPr id="40" name="AutoShape 308"/>
          <p:cNvSpPr>
            <a:spLocks noChangeArrowheads="1"/>
          </p:cNvSpPr>
          <p:nvPr/>
        </p:nvSpPr>
        <p:spPr bwMode="auto">
          <a:xfrm>
            <a:off x="2095500" y="1325563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7C4FF">
                  <a:alpha val="50000"/>
                </a:srgbClr>
              </a:gs>
              <a:gs pos="100000">
                <a:srgbClr val="7E94C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rgbClr val="000000"/>
                </a:solidFill>
              </a:rPr>
              <a:t>Modul 1: </a:t>
            </a:r>
          </a:p>
          <a:p>
            <a:pPr algn="ctr">
              <a:defRPr/>
            </a:pPr>
            <a:r>
              <a:rPr lang="de-DE" sz="1000" b="1" dirty="0"/>
              <a:t>Einf. </a:t>
            </a:r>
            <a:r>
              <a:rPr lang="de-DE" sz="1000" b="1" dirty="0" err="1"/>
              <a:t>Ind</a:t>
            </a:r>
            <a:r>
              <a:rPr lang="de-DE" sz="1000" b="1" dirty="0"/>
              <a:t>. Rel.</a:t>
            </a:r>
          </a:p>
          <a:p>
            <a:pPr algn="ctr">
              <a:defRPr/>
            </a:pPr>
            <a:r>
              <a:rPr lang="de-DE" sz="1000" b="1" dirty="0"/>
              <a:t>2 x (1SWS - 1 LP)</a:t>
            </a:r>
          </a:p>
        </p:txBody>
      </p:sp>
      <p:sp>
        <p:nvSpPr>
          <p:cNvPr id="41" name="AutoShape 303"/>
          <p:cNvSpPr>
            <a:spLocks noChangeArrowheads="1"/>
          </p:cNvSpPr>
          <p:nvPr/>
        </p:nvSpPr>
        <p:spPr bwMode="auto">
          <a:xfrm>
            <a:off x="3381375" y="3315464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B4FF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/>
              <a:t>Modul 2: </a:t>
            </a:r>
          </a:p>
          <a:p>
            <a:pPr algn="ctr"/>
            <a:r>
              <a:rPr lang="de-DE" sz="1000" b="1" smtClean="0">
                <a:solidFill>
                  <a:srgbClr val="C00000"/>
                </a:solidFill>
              </a:rPr>
              <a:t>Älteres Indoarisch </a:t>
            </a:r>
            <a:r>
              <a:rPr lang="de-DE" sz="1000" b="1" dirty="0" smtClean="0">
                <a:solidFill>
                  <a:srgbClr val="C00000"/>
                </a:solidFill>
              </a:rPr>
              <a:t>II</a:t>
            </a:r>
            <a:endParaRPr lang="de-DE" sz="1000" b="1" dirty="0">
              <a:solidFill>
                <a:srgbClr val="C00000"/>
              </a:solidFill>
            </a:endParaRPr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53" name="AutoShape 307"/>
          <p:cNvSpPr>
            <a:spLocks noChangeArrowheads="1"/>
          </p:cNvSpPr>
          <p:nvPr/>
        </p:nvSpPr>
        <p:spPr bwMode="auto">
          <a:xfrm>
            <a:off x="4610100" y="3315464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>
                  <a:alpha val="50000"/>
                </a:srgbClr>
              </a:gs>
              <a:gs pos="100000">
                <a:srgbClr val="4A6EB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cs typeface="+mn-cs"/>
              </a:rPr>
              <a:t>Modul 3: </a:t>
            </a:r>
          </a:p>
          <a:p>
            <a:pPr algn="ctr"/>
            <a:r>
              <a:rPr lang="de-DE" sz="1000" b="1" smtClean="0">
                <a:solidFill>
                  <a:srgbClr val="C00000"/>
                </a:solidFill>
              </a:rPr>
              <a:t>Älteres Indoarisch </a:t>
            </a:r>
            <a:r>
              <a:rPr lang="de-DE" sz="1000" b="1" dirty="0" smtClean="0">
                <a:solidFill>
                  <a:srgbClr val="C00000"/>
                </a:solidFill>
              </a:rPr>
              <a:t>III</a:t>
            </a:r>
            <a:endParaRPr lang="de-DE" sz="1000" b="1" dirty="0">
              <a:solidFill>
                <a:srgbClr val="C00000"/>
              </a:solidFill>
            </a:endParaRPr>
          </a:p>
          <a:p>
            <a:pPr algn="ctr"/>
            <a:r>
              <a:rPr lang="de-DE" sz="1000" b="1" dirty="0"/>
              <a:t>1 SWS - 2 LP</a:t>
            </a:r>
            <a:endParaRPr lang="de-DE" sz="1000" b="1" dirty="0">
              <a:cs typeface="+mn-cs"/>
            </a:endParaRPr>
          </a:p>
        </p:txBody>
      </p:sp>
      <p:sp>
        <p:nvSpPr>
          <p:cNvPr id="60" name="AutoShape 307"/>
          <p:cNvSpPr>
            <a:spLocks noChangeArrowheads="1"/>
          </p:cNvSpPr>
          <p:nvPr/>
        </p:nvSpPr>
        <p:spPr bwMode="auto">
          <a:xfrm>
            <a:off x="5913438" y="3315464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>
                  <a:alpha val="50000"/>
                </a:srgbClr>
              </a:gs>
              <a:gs pos="100000">
                <a:srgbClr val="4A6EB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cs typeface="+mn-cs"/>
              </a:rPr>
              <a:t>Modul 3: </a:t>
            </a:r>
          </a:p>
          <a:p>
            <a:pPr algn="ctr"/>
            <a:r>
              <a:rPr lang="de-DE" sz="1000" b="1" smtClean="0">
                <a:solidFill>
                  <a:srgbClr val="C00000"/>
                </a:solidFill>
              </a:rPr>
              <a:t>Älteres Indoarisch </a:t>
            </a:r>
            <a:r>
              <a:rPr lang="de-DE" sz="1000" b="1" dirty="0" smtClean="0">
                <a:solidFill>
                  <a:srgbClr val="C00000"/>
                </a:solidFill>
              </a:rPr>
              <a:t>IV</a:t>
            </a:r>
            <a:endParaRPr lang="de-DE" sz="1000" b="1" dirty="0">
              <a:solidFill>
                <a:srgbClr val="C00000"/>
              </a:solidFill>
            </a:endParaRPr>
          </a:p>
          <a:p>
            <a:pPr algn="ctr"/>
            <a:r>
              <a:rPr lang="de-DE" sz="1000" b="1" dirty="0"/>
              <a:t>1 SWS - 2 LP</a:t>
            </a:r>
            <a:endParaRPr lang="de-DE" sz="1000" b="1" dirty="0">
              <a:cs typeface="+mn-cs"/>
            </a:endParaRPr>
          </a:p>
        </p:txBody>
      </p:sp>
      <p:sp>
        <p:nvSpPr>
          <p:cNvPr id="61" name="AutoShape 307"/>
          <p:cNvSpPr>
            <a:spLocks noChangeArrowheads="1"/>
          </p:cNvSpPr>
          <p:nvPr/>
        </p:nvSpPr>
        <p:spPr bwMode="auto">
          <a:xfrm>
            <a:off x="7132638" y="3966774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4A6EB8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3: </a:t>
            </a:r>
          </a:p>
          <a:p>
            <a:pPr algn="ctr"/>
            <a:r>
              <a:rPr lang="de-DE" sz="1000" b="1" i="1" dirty="0"/>
              <a:t>Ind. Lit. III</a:t>
            </a:r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42" name="AutoShape 308"/>
          <p:cNvSpPr>
            <a:spLocks noChangeArrowheads="1"/>
          </p:cNvSpPr>
          <p:nvPr/>
        </p:nvSpPr>
        <p:spPr bwMode="auto">
          <a:xfrm>
            <a:off x="876300" y="1981200"/>
            <a:ext cx="1143000" cy="617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1D6FF">
                  <a:alpha val="49804"/>
                </a:srgbClr>
              </a:gs>
              <a:gs pos="100000">
                <a:srgbClr val="7E94C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rgbClr val="000000"/>
                </a:solidFill>
                <a:cs typeface="+mn-cs"/>
              </a:rPr>
              <a:t>Modul 1</a:t>
            </a:r>
            <a:r>
              <a:rPr lang="de-DE" sz="1000" b="1" dirty="0" smtClean="0">
                <a:solidFill>
                  <a:srgbClr val="000000"/>
                </a:solidFill>
              </a:rPr>
              <a:t>:</a:t>
            </a:r>
            <a:endParaRPr lang="de-DE" sz="10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DE" sz="1000" b="1" dirty="0"/>
              <a:t>Kultur &amp; </a:t>
            </a:r>
            <a:r>
              <a:rPr lang="de-DE" sz="1000" b="1" dirty="0" err="1"/>
              <a:t>Landesk</a:t>
            </a:r>
            <a:r>
              <a:rPr lang="de-DE" sz="1000" b="1" dirty="0"/>
              <a:t>.</a:t>
            </a:r>
          </a:p>
          <a:p>
            <a:pPr algn="ctr">
              <a:defRPr/>
            </a:pPr>
            <a:r>
              <a:rPr lang="de-DE" sz="1000" b="1" dirty="0"/>
              <a:t>1 SWS - 2 LP</a:t>
            </a:r>
          </a:p>
        </p:txBody>
      </p:sp>
      <p:sp>
        <p:nvSpPr>
          <p:cNvPr id="46" name="AutoShape 308"/>
          <p:cNvSpPr>
            <a:spLocks noChangeArrowheads="1"/>
          </p:cNvSpPr>
          <p:nvPr/>
        </p:nvSpPr>
        <p:spPr bwMode="auto">
          <a:xfrm>
            <a:off x="2095500" y="1982788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7C4FF">
                  <a:alpha val="50000"/>
                </a:srgbClr>
              </a:gs>
              <a:gs pos="100000">
                <a:srgbClr val="7E94C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rgbClr val="000000"/>
                </a:solidFill>
              </a:rPr>
              <a:t>Modul 1: </a:t>
            </a:r>
          </a:p>
          <a:p>
            <a:pPr algn="ctr">
              <a:defRPr/>
            </a:pPr>
            <a:r>
              <a:rPr lang="de-DE" sz="1000" b="1" dirty="0"/>
              <a:t>Kultur &amp; </a:t>
            </a:r>
            <a:r>
              <a:rPr lang="de-DE" sz="1000" b="1" dirty="0" err="1"/>
              <a:t>Landesk</a:t>
            </a:r>
            <a:r>
              <a:rPr lang="de-DE" sz="1000" b="1" dirty="0"/>
              <a:t>.</a:t>
            </a:r>
          </a:p>
          <a:p>
            <a:pPr algn="ctr">
              <a:defRPr/>
            </a:pPr>
            <a:r>
              <a:rPr lang="de-DE" sz="1000" b="1" dirty="0"/>
              <a:t>1 SWS - 2 LP</a:t>
            </a:r>
          </a:p>
        </p:txBody>
      </p:sp>
      <p:sp>
        <p:nvSpPr>
          <p:cNvPr id="52" name="AutoShape 303"/>
          <p:cNvSpPr>
            <a:spLocks noChangeArrowheads="1"/>
          </p:cNvSpPr>
          <p:nvPr/>
        </p:nvSpPr>
        <p:spPr bwMode="auto">
          <a:xfrm>
            <a:off x="4610100" y="2649166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50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2D05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rgbClr val="000000"/>
                </a:solidFill>
                <a:cs typeface="+mn-cs"/>
              </a:rPr>
              <a:t>Modul 2: </a:t>
            </a:r>
          </a:p>
          <a:p>
            <a:pPr algn="ctr">
              <a:defRPr/>
            </a:pPr>
            <a:r>
              <a:rPr lang="de-DE" sz="1000" b="1" i="1" dirty="0">
                <a:solidFill>
                  <a:srgbClr val="000000"/>
                </a:solidFill>
                <a:cs typeface="+mn-cs"/>
              </a:rPr>
              <a:t>Ind. Lit I</a:t>
            </a:r>
          </a:p>
          <a:p>
            <a:pPr algn="ctr">
              <a:defRPr/>
            </a:pPr>
            <a:r>
              <a:rPr lang="de-DE" sz="1000" b="1" dirty="0">
                <a:solidFill>
                  <a:srgbClr val="000000"/>
                </a:solidFill>
                <a:cs typeface="+mn-cs"/>
              </a:rPr>
              <a:t>1 SWS - 2 LP</a:t>
            </a:r>
          </a:p>
        </p:txBody>
      </p:sp>
      <p:sp>
        <p:nvSpPr>
          <p:cNvPr id="59" name="AutoShape 294"/>
          <p:cNvSpPr>
            <a:spLocks noChangeArrowheads="1"/>
          </p:cNvSpPr>
          <p:nvPr/>
        </p:nvSpPr>
        <p:spPr bwMode="auto">
          <a:xfrm>
            <a:off x="2057400" y="54864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rgbClr val="FF9900"/>
                </a:solidFill>
                <a:cs typeface="Tahoma" pitchFamily="34" charset="0"/>
              </a:rPr>
              <a:t>7 (</a:t>
            </a:r>
            <a:r>
              <a:rPr lang="de-DE" sz="1300" dirty="0" smtClean="0">
                <a:solidFill>
                  <a:srgbClr val="FF9900"/>
                </a:solidFill>
                <a:cs typeface="Tahoma" pitchFamily="34" charset="0"/>
              </a:rPr>
              <a:t>6/5)  </a:t>
            </a:r>
            <a:r>
              <a:rPr lang="de-DE" sz="1300" dirty="0">
                <a:solidFill>
                  <a:srgbClr val="FF9900"/>
                </a:solidFill>
                <a:cs typeface="Tahoma" pitchFamily="34" charset="0"/>
              </a:rPr>
              <a:t>SWS</a:t>
            </a:r>
          </a:p>
          <a:p>
            <a:pPr algn="ctr"/>
            <a:r>
              <a:rPr lang="de-DE" sz="1300" dirty="0">
                <a:solidFill>
                  <a:srgbClr val="FF9900"/>
                </a:solidFill>
                <a:cs typeface="Tahoma" pitchFamily="34" charset="0"/>
              </a:rPr>
              <a:t>/ </a:t>
            </a:r>
            <a:r>
              <a:rPr lang="de-DE" sz="1300" dirty="0" smtClean="0">
                <a:solidFill>
                  <a:srgbClr val="FF9900"/>
                </a:solidFill>
                <a:cs typeface="Tahoma" pitchFamily="34" charset="0"/>
              </a:rPr>
              <a:t>16 </a:t>
            </a:r>
            <a:r>
              <a:rPr lang="de-DE" sz="1300" dirty="0">
                <a:solidFill>
                  <a:srgbClr val="FF9900"/>
                </a:solidFill>
                <a:cs typeface="Tahoma" pitchFamily="34" charset="0"/>
              </a:rPr>
              <a:t>(</a:t>
            </a:r>
            <a:r>
              <a:rPr lang="de-DE" sz="1300" dirty="0" smtClean="0">
                <a:solidFill>
                  <a:srgbClr val="FF9900"/>
                </a:solidFill>
                <a:cs typeface="Tahoma" pitchFamily="34" charset="0"/>
              </a:rPr>
              <a:t>14/12) </a:t>
            </a:r>
            <a:r>
              <a:rPr lang="de-DE" sz="1300" dirty="0">
                <a:solidFill>
                  <a:srgbClr val="FF9900"/>
                </a:solidFill>
                <a:cs typeface="Tahoma" pitchFamily="34" charset="0"/>
              </a:rPr>
              <a:t>LP</a:t>
            </a:r>
          </a:p>
        </p:txBody>
      </p:sp>
      <p:sp>
        <p:nvSpPr>
          <p:cNvPr id="58" name="AutoShape 296"/>
          <p:cNvSpPr>
            <a:spLocks noChangeArrowheads="1"/>
          </p:cNvSpPr>
          <p:nvPr/>
        </p:nvSpPr>
        <p:spPr bwMode="auto">
          <a:xfrm>
            <a:off x="7086600" y="54864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3 (4) SWS</a:t>
            </a:r>
          </a:p>
          <a:p>
            <a:pPr algn="ctr"/>
            <a:r>
              <a:rPr lang="de-DE" sz="1300" dirty="0">
                <a:solidFill>
                  <a:srgbClr val="FFC000"/>
                </a:solidFill>
                <a:cs typeface="Tahoma" pitchFamily="34" charset="0"/>
              </a:rPr>
              <a:t>/ 5 (7) LP</a:t>
            </a:r>
          </a:p>
        </p:txBody>
      </p:sp>
      <p:sp>
        <p:nvSpPr>
          <p:cNvPr id="56" name="Gebogener Pfeil 55"/>
          <p:cNvSpPr/>
          <p:nvPr/>
        </p:nvSpPr>
        <p:spPr>
          <a:xfrm>
            <a:off x="2987824" y="2183959"/>
            <a:ext cx="2016224" cy="1120171"/>
          </a:xfrm>
          <a:prstGeom prst="circularArrow">
            <a:avLst>
              <a:gd name="adj1" fmla="val 7629"/>
              <a:gd name="adj2" fmla="val 1142319"/>
              <a:gd name="adj3" fmla="val 20592652"/>
              <a:gd name="adj4" fmla="val 10820994"/>
              <a:gd name="adj5" fmla="val 12628"/>
            </a:avLst>
          </a:prstGeom>
          <a:gradFill rotWithShape="1">
            <a:gsLst>
              <a:gs pos="0">
                <a:srgbClr val="92D050">
                  <a:alpha val="80000"/>
                </a:srgbClr>
              </a:gs>
              <a:gs pos="100000">
                <a:srgbClr val="9191DB">
                  <a:gamma/>
                  <a:shade val="59608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191D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8" name="AutoShape 303"/>
          <p:cNvSpPr>
            <a:spLocks noChangeArrowheads="1"/>
          </p:cNvSpPr>
          <p:nvPr/>
        </p:nvSpPr>
        <p:spPr bwMode="auto">
          <a:xfrm>
            <a:off x="2095500" y="2649166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050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2D05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>
                <a:solidFill>
                  <a:srgbClr val="000000"/>
                </a:solidFill>
              </a:rPr>
              <a:t>Modul 2: </a:t>
            </a:r>
          </a:p>
          <a:p>
            <a:pPr algn="ctr"/>
            <a:r>
              <a:rPr lang="de-DE" sz="1000" b="1" dirty="0">
                <a:solidFill>
                  <a:srgbClr val="000000"/>
                </a:solidFill>
              </a:rPr>
              <a:t>Ind. Lit. I</a:t>
            </a:r>
          </a:p>
          <a:p>
            <a:pPr algn="ctr"/>
            <a:r>
              <a:rPr lang="de-DE" sz="1000" b="1" dirty="0">
                <a:solidFill>
                  <a:srgbClr val="000000"/>
                </a:solidFill>
              </a:rPr>
              <a:t>1 SWS - 2 LP</a:t>
            </a:r>
          </a:p>
        </p:txBody>
      </p:sp>
      <p:sp>
        <p:nvSpPr>
          <p:cNvPr id="65" name="AutoShape 303"/>
          <p:cNvSpPr>
            <a:spLocks noChangeArrowheads="1"/>
          </p:cNvSpPr>
          <p:nvPr/>
        </p:nvSpPr>
        <p:spPr bwMode="auto">
          <a:xfrm>
            <a:off x="876970" y="2649166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>
                <a:solidFill>
                  <a:srgbClr val="000000"/>
                </a:solidFill>
              </a:rPr>
              <a:t>Modul 2</a:t>
            </a:r>
          </a:p>
          <a:p>
            <a:pPr algn="ctr"/>
            <a:r>
              <a:rPr lang="de-DE" sz="1000" b="1" dirty="0">
                <a:solidFill>
                  <a:srgbClr val="000000"/>
                </a:solidFill>
              </a:rPr>
              <a:t>Ind. Lit II</a:t>
            </a:r>
          </a:p>
          <a:p>
            <a:pPr algn="ctr"/>
            <a:r>
              <a:rPr lang="de-DE" sz="1000" b="1" dirty="0">
                <a:solidFill>
                  <a:srgbClr val="000000"/>
                </a:solidFill>
              </a:rPr>
              <a:t>1 SWS - 2 LP</a:t>
            </a:r>
          </a:p>
        </p:txBody>
      </p:sp>
      <p:sp>
        <p:nvSpPr>
          <p:cNvPr id="67" name="Gebogener Pfeil 66"/>
          <p:cNvSpPr/>
          <p:nvPr/>
        </p:nvSpPr>
        <p:spPr>
          <a:xfrm rot="586112" flipH="1" flipV="1">
            <a:off x="1554062" y="2300680"/>
            <a:ext cx="2072361" cy="1101306"/>
          </a:xfrm>
          <a:prstGeom prst="circularArrow">
            <a:avLst>
              <a:gd name="adj1" fmla="val 6562"/>
              <a:gd name="adj2" fmla="val 852091"/>
              <a:gd name="adj3" fmla="val 20060840"/>
              <a:gd name="adj4" fmla="val 11229089"/>
              <a:gd name="adj5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9191DB">
                  <a:gamma/>
                  <a:shade val="59608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191D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7" name="AutoShape 303"/>
          <p:cNvSpPr>
            <a:spLocks noChangeArrowheads="1"/>
          </p:cNvSpPr>
          <p:nvPr/>
        </p:nvSpPr>
        <p:spPr bwMode="auto">
          <a:xfrm>
            <a:off x="3381375" y="2649166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>
                <a:solidFill>
                  <a:srgbClr val="000000"/>
                </a:solidFill>
              </a:rPr>
              <a:t>Modul 2</a:t>
            </a:r>
          </a:p>
          <a:p>
            <a:pPr algn="ctr"/>
            <a:r>
              <a:rPr lang="de-DE" sz="1000" b="1" dirty="0">
                <a:solidFill>
                  <a:srgbClr val="000000"/>
                </a:solidFill>
              </a:rPr>
              <a:t>Ind. Lit II</a:t>
            </a:r>
          </a:p>
          <a:p>
            <a:pPr algn="ctr"/>
            <a:r>
              <a:rPr lang="de-DE" sz="1000" b="1" dirty="0">
                <a:solidFill>
                  <a:srgbClr val="000000"/>
                </a:solidFill>
              </a:rPr>
              <a:t>1 SWS - 2 LP</a:t>
            </a:r>
          </a:p>
        </p:txBody>
      </p:sp>
      <p:sp>
        <p:nvSpPr>
          <p:cNvPr id="69" name="AutoShape 307"/>
          <p:cNvSpPr>
            <a:spLocks noChangeArrowheads="1"/>
          </p:cNvSpPr>
          <p:nvPr/>
        </p:nvSpPr>
        <p:spPr bwMode="auto">
          <a:xfrm>
            <a:off x="3381375" y="3966774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4A6EB8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>
                <a:lumMod val="40000"/>
                <a:lumOff val="60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3: </a:t>
            </a:r>
          </a:p>
          <a:p>
            <a:pPr algn="ctr"/>
            <a:r>
              <a:rPr lang="de-DE" sz="1000" b="1" dirty="0"/>
              <a:t>Ind. Lit. IV</a:t>
            </a:r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68" name="Gebogener Pfeil 67"/>
          <p:cNvSpPr/>
          <p:nvPr/>
        </p:nvSpPr>
        <p:spPr>
          <a:xfrm flipH="1" flipV="1">
            <a:off x="4211960" y="3717032"/>
            <a:ext cx="2016224" cy="1120171"/>
          </a:xfrm>
          <a:prstGeom prst="circularArrow">
            <a:avLst>
              <a:gd name="adj1" fmla="val 7629"/>
              <a:gd name="adj2" fmla="val 1142319"/>
              <a:gd name="adj3" fmla="val 20592652"/>
              <a:gd name="adj4" fmla="val 10820994"/>
              <a:gd name="adj5" fmla="val 12628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9191DB">
                  <a:gamma/>
                  <a:shade val="59608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191D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4" name="AutoShape 307"/>
          <p:cNvSpPr>
            <a:spLocks noChangeArrowheads="1"/>
          </p:cNvSpPr>
          <p:nvPr/>
        </p:nvSpPr>
        <p:spPr bwMode="auto">
          <a:xfrm>
            <a:off x="5913438" y="3966774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4A6EB8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>
                <a:lumMod val="40000"/>
                <a:lumOff val="60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3: </a:t>
            </a:r>
          </a:p>
          <a:p>
            <a:pPr algn="ctr"/>
            <a:r>
              <a:rPr lang="de-DE" sz="1000" b="1" dirty="0"/>
              <a:t>Ind. Lit. IV</a:t>
            </a:r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64" name="Gebogener Pfeil 63"/>
          <p:cNvSpPr/>
          <p:nvPr/>
        </p:nvSpPr>
        <p:spPr>
          <a:xfrm rot="586112">
            <a:off x="5370484" y="3765883"/>
            <a:ext cx="2072361" cy="1101306"/>
          </a:xfrm>
          <a:prstGeom prst="circularArrow">
            <a:avLst>
              <a:gd name="adj1" fmla="val 6562"/>
              <a:gd name="adj2" fmla="val 852091"/>
              <a:gd name="adj3" fmla="val 20060840"/>
              <a:gd name="adj4" fmla="val 11229089"/>
              <a:gd name="adj5" fmla="val 12500"/>
            </a:avLst>
          </a:prstGeom>
          <a:gradFill rotWithShape="1">
            <a:gsLst>
              <a:gs pos="0">
                <a:srgbClr val="FFC000"/>
              </a:gs>
              <a:gs pos="100000">
                <a:srgbClr val="9191DB">
                  <a:gamma/>
                  <a:shade val="59608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rgbClr val="9191D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9" name="AutoShape 307"/>
          <p:cNvSpPr>
            <a:spLocks noChangeArrowheads="1"/>
          </p:cNvSpPr>
          <p:nvPr/>
        </p:nvSpPr>
        <p:spPr bwMode="auto">
          <a:xfrm>
            <a:off x="4610100" y="3966774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4A6EB8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3: </a:t>
            </a:r>
          </a:p>
          <a:p>
            <a:pPr algn="ctr"/>
            <a:r>
              <a:rPr lang="de-DE" sz="1000" b="1" dirty="0"/>
              <a:t>Ind. Lit. III</a:t>
            </a:r>
          </a:p>
          <a:p>
            <a:pPr algn="ctr"/>
            <a:r>
              <a:rPr lang="de-DE" sz="1000" b="1" dirty="0"/>
              <a:t>1 SWS - 2 LP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0"/>
                            </p:stCondLst>
                            <p:childTnLst>
                              <p:par>
                                <p:cTn id="1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8000"/>
                            </p:stCondLst>
                            <p:childTnLst>
                              <p:par>
                                <p:cTn id="2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500"/>
                            </p:stCondLst>
                            <p:childTnLst>
                              <p:par>
                                <p:cTn id="2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33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09" grpId="0" animBg="1"/>
      <p:bldP spid="35111" grpId="0" animBg="1"/>
      <p:bldP spid="35113" grpId="0" animBg="1"/>
      <p:bldP spid="55" grpId="0" animBg="1"/>
      <p:bldP spid="57" grpId="0" animBg="1"/>
      <p:bldP spid="35110" grpId="0" animBg="1"/>
      <p:bldP spid="50" grpId="0" animBg="1"/>
      <p:bldP spid="34818" grpId="0" build="allAtOnce"/>
      <p:bldP spid="35102" grpId="0" animBg="1"/>
      <p:bldP spid="35103" grpId="0" animBg="1"/>
      <p:bldP spid="35104" grpId="0" animBg="1"/>
      <p:bldP spid="35105" grpId="0" animBg="1"/>
      <p:bldP spid="35106" grpId="0" animBg="1"/>
      <p:bldP spid="35107" grpId="0" animBg="1"/>
      <p:bldP spid="35108" grpId="0" animBg="1"/>
      <p:bldP spid="35112" grpId="0" animBg="1"/>
      <p:bldP spid="35115" grpId="0" animBg="1"/>
      <p:bldP spid="35125" grpId="0" animBg="1"/>
      <p:bldP spid="35126" grpId="0" animBg="1"/>
      <p:bldP spid="35127" grpId="0" animBg="1"/>
      <p:bldP spid="43" grpId="0" animBg="1"/>
      <p:bldP spid="44" grpId="0" animBg="1"/>
      <p:bldP spid="45" grpId="0" animBg="1"/>
      <p:bldP spid="15400" grpId="0"/>
      <p:bldP spid="40" grpId="0" animBg="1"/>
      <p:bldP spid="41" grpId="0" animBg="1"/>
      <p:bldP spid="53" grpId="0" animBg="1"/>
      <p:bldP spid="60" grpId="0" animBg="1"/>
      <p:bldP spid="61" grpId="0" animBg="1"/>
      <p:bldP spid="61" grpId="1" animBg="1"/>
      <p:bldP spid="61" grpId="2" animBg="1"/>
      <p:bldP spid="42" grpId="0" animBg="1"/>
      <p:bldP spid="46" grpId="0" animBg="1"/>
      <p:bldP spid="52" grpId="0" animBg="1"/>
      <p:bldP spid="52" grpId="1" animBg="1"/>
      <p:bldP spid="52" grpId="2" animBg="1"/>
      <p:bldP spid="59" grpId="0" animBg="1"/>
      <p:bldP spid="58" grpId="0" animBg="1"/>
      <p:bldP spid="56" grpId="0" animBg="1"/>
      <p:bldP spid="48" grpId="0" animBg="1"/>
      <p:bldP spid="48" grpId="1" animBg="1"/>
      <p:bldP spid="48" grpId="2" animBg="1"/>
      <p:bldP spid="65" grpId="0" animBg="1"/>
      <p:bldP spid="67" grpId="0" animBg="1"/>
      <p:bldP spid="47" grpId="0" animBg="1"/>
      <p:bldP spid="69" grpId="0" animBg="1"/>
      <p:bldP spid="68" grpId="0" animBg="1"/>
      <p:bldP spid="54" grpId="0" animBg="1"/>
      <p:bldP spid="64" grpId="0" animBg="1"/>
      <p:bldP spid="49" grpId="0" animBg="1"/>
      <p:bldP spid="49" grpId="1" animBg="1"/>
      <p:bldP spid="4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303"/>
          <p:cNvSpPr>
            <a:spLocks noChangeArrowheads="1"/>
          </p:cNvSpPr>
          <p:nvPr/>
        </p:nvSpPr>
        <p:spPr bwMode="auto">
          <a:xfrm>
            <a:off x="5922932" y="3284984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B4FF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2: </a:t>
            </a:r>
          </a:p>
          <a:p>
            <a:pPr algn="ctr"/>
            <a:r>
              <a:rPr lang="de-DE" sz="1000" b="1" dirty="0" smtClean="0">
                <a:solidFill>
                  <a:srgbClr val="FFFF00"/>
                </a:solidFill>
              </a:rPr>
              <a:t>Älteres Indoarisch </a:t>
            </a:r>
            <a:r>
              <a:rPr lang="de-DE" sz="1000" b="1" dirty="0">
                <a:solidFill>
                  <a:srgbClr val="FFFF00"/>
                </a:solidFill>
              </a:rPr>
              <a:t>II</a:t>
            </a:r>
          </a:p>
          <a:p>
            <a:pPr algn="ctr"/>
            <a:r>
              <a:rPr lang="de-DE" sz="1000" b="1" dirty="0"/>
              <a:t>1 SWS - </a:t>
            </a:r>
            <a:r>
              <a:rPr lang="de-DE" sz="1000" b="1" dirty="0" smtClean="0"/>
              <a:t>2 </a:t>
            </a:r>
            <a:r>
              <a:rPr lang="de-DE" sz="1000" b="1" dirty="0"/>
              <a:t>LP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64232" y="2286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  <a:defRPr/>
            </a:pPr>
            <a:r>
              <a:rPr lang="de-DE" sz="2200" b="1" dirty="0" smtClean="0">
                <a:cs typeface="+mn-cs"/>
              </a:rPr>
              <a:t>Lehrangebot für BA </a:t>
            </a:r>
            <a:r>
              <a:rPr lang="de-DE" sz="2200" b="1" dirty="0">
                <a:cs typeface="+mn-cs"/>
              </a:rPr>
              <a:t>Indologie – </a:t>
            </a:r>
            <a:r>
              <a:rPr lang="de-DE" sz="2200" b="1" dirty="0" err="1">
                <a:cs typeface="+mn-cs"/>
              </a:rPr>
              <a:t>Beifach</a:t>
            </a:r>
            <a:r>
              <a:rPr lang="de-DE" sz="2200" b="1" dirty="0" smtClean="0">
                <a:cs typeface="+mn-cs"/>
              </a:rPr>
              <a:t>:  Modulbausteine    </a:t>
            </a:r>
            <a:endParaRPr lang="de-DE" sz="2200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103" name="AutoShape 287"/>
          <p:cNvSpPr>
            <a:spLocks noChangeArrowheads="1"/>
          </p:cNvSpPr>
          <p:nvPr/>
        </p:nvSpPr>
        <p:spPr bwMode="auto">
          <a:xfrm>
            <a:off x="878240" y="777875"/>
            <a:ext cx="236788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 smtClean="0">
                <a:cs typeface="Tahoma" pitchFamily="34" charset="0"/>
              </a:rPr>
              <a:t>Wintersemester</a:t>
            </a:r>
            <a:endParaRPr lang="de-DE" sz="1200" dirty="0">
              <a:cs typeface="Tahoma" pitchFamily="34" charset="0"/>
            </a:endParaRPr>
          </a:p>
        </p:txBody>
      </p:sp>
      <p:sp>
        <p:nvSpPr>
          <p:cNvPr id="35106" name="AutoShape 290"/>
          <p:cNvSpPr>
            <a:spLocks noChangeArrowheads="1"/>
          </p:cNvSpPr>
          <p:nvPr/>
        </p:nvSpPr>
        <p:spPr bwMode="auto">
          <a:xfrm>
            <a:off x="5922932" y="777875"/>
            <a:ext cx="2361532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2952"/>
              </a:gs>
              <a:gs pos="100000">
                <a:srgbClr val="A5002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 smtClean="0">
                <a:cs typeface="Tahoma" pitchFamily="34" charset="0"/>
              </a:rPr>
              <a:t>Sommersemester</a:t>
            </a:r>
            <a:endParaRPr lang="de-DE" sz="1200" dirty="0">
              <a:cs typeface="Tahoma" pitchFamily="34" charset="0"/>
            </a:endParaRPr>
          </a:p>
        </p:txBody>
      </p:sp>
      <p:sp>
        <p:nvSpPr>
          <p:cNvPr id="35125" name="Rectangle 309"/>
          <p:cNvSpPr>
            <a:spLocks noChangeArrowheads="1"/>
          </p:cNvSpPr>
          <p:nvPr/>
        </p:nvSpPr>
        <p:spPr bwMode="auto">
          <a:xfrm>
            <a:off x="838200" y="748030"/>
            <a:ext cx="2438400" cy="453603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5127" name="Rectangle 311"/>
          <p:cNvSpPr>
            <a:spLocks noChangeArrowheads="1"/>
          </p:cNvSpPr>
          <p:nvPr/>
        </p:nvSpPr>
        <p:spPr bwMode="auto">
          <a:xfrm>
            <a:off x="5877288" y="747560"/>
            <a:ext cx="2438400" cy="4536504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4" name="Rechteck 33"/>
          <p:cNvSpPr>
            <a:spLocks noChangeArrowheads="1"/>
          </p:cNvSpPr>
          <p:nvPr/>
        </p:nvSpPr>
        <p:spPr bwMode="auto">
          <a:xfrm>
            <a:off x="762000" y="5514617"/>
            <a:ext cx="75438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de-DE" sz="1100" b="1" dirty="0" smtClean="0">
                <a:solidFill>
                  <a:srgbClr val="0000CC"/>
                </a:solidFill>
              </a:rPr>
              <a:t>  Die Modulbausteine der Module 1-3 werden jeweils nur im Sommer oder im Wintersemester angeboten</a:t>
            </a:r>
          </a:p>
          <a:p>
            <a:pPr>
              <a:buFont typeface="Wingdings" pitchFamily="2" charset="2"/>
              <a:buChar char="à"/>
            </a:pPr>
            <a:r>
              <a:rPr lang="de-DE" sz="1100" b="1" dirty="0" smtClean="0">
                <a:solidFill>
                  <a:srgbClr val="0000CC"/>
                </a:solidFill>
              </a:rPr>
              <a:t>  Die </a:t>
            </a:r>
            <a:r>
              <a:rPr lang="de-DE" sz="1100" b="1" dirty="0">
                <a:solidFill>
                  <a:srgbClr val="0000CC"/>
                </a:solidFill>
              </a:rPr>
              <a:t>Modulbausteine Einführung Anfänger / Fortgeschrittene,  sowie </a:t>
            </a:r>
            <a:r>
              <a:rPr lang="de-DE" sz="1100" b="1" dirty="0" smtClean="0">
                <a:solidFill>
                  <a:srgbClr val="0000CC"/>
                </a:solidFill>
              </a:rPr>
              <a:t>Älteres Indoarisch [Älteres Indoarisch] I/II/III/IV </a:t>
            </a:r>
            <a:r>
              <a:rPr lang="de-DE" sz="1100" b="1" dirty="0">
                <a:solidFill>
                  <a:srgbClr val="0000CC"/>
                </a:solidFill>
              </a:rPr>
              <a:t>bauen jeweils aufeinander auf</a:t>
            </a:r>
          </a:p>
          <a:p>
            <a:pPr>
              <a:buFont typeface="Wingdings" pitchFamily="2" charset="2"/>
              <a:buChar char="à"/>
            </a:pPr>
            <a:r>
              <a:rPr lang="de-DE" sz="1100" b="1" dirty="0">
                <a:solidFill>
                  <a:srgbClr val="0000CC"/>
                </a:solidFill>
              </a:rPr>
              <a:t> 1 LP entspricht 30 </a:t>
            </a:r>
            <a:r>
              <a:rPr lang="de-DE" sz="1100" b="1" dirty="0" smtClean="0">
                <a:solidFill>
                  <a:srgbClr val="0000CC"/>
                </a:solidFill>
              </a:rPr>
              <a:t>Stunden „</a:t>
            </a:r>
            <a:r>
              <a:rPr lang="de-DE" sz="1100" b="1" dirty="0" err="1" smtClean="0">
                <a:solidFill>
                  <a:srgbClr val="0000CC"/>
                </a:solidFill>
              </a:rPr>
              <a:t>Workload</a:t>
            </a:r>
            <a:r>
              <a:rPr lang="de-DE" sz="1100" b="1" dirty="0" smtClean="0">
                <a:solidFill>
                  <a:srgbClr val="0000CC"/>
                </a:solidFill>
              </a:rPr>
              <a:t>“;  jedes Modul umfasst 8 LP für Lehrveranstaltungen + 2 LP für die Modulprüfung</a:t>
            </a:r>
          </a:p>
          <a:p>
            <a:pPr>
              <a:buFont typeface="Wingdings" pitchFamily="2" charset="2"/>
              <a:buChar char="à"/>
            </a:pPr>
            <a:endParaRPr lang="de-DE" sz="1100" b="1" dirty="0">
              <a:solidFill>
                <a:srgbClr val="0000CC"/>
              </a:solidFill>
            </a:endParaRPr>
          </a:p>
        </p:txBody>
      </p:sp>
      <p:sp>
        <p:nvSpPr>
          <p:cNvPr id="44" name="AutoShape 308"/>
          <p:cNvSpPr>
            <a:spLocks noChangeArrowheads="1"/>
          </p:cNvSpPr>
          <p:nvPr/>
        </p:nvSpPr>
        <p:spPr bwMode="auto">
          <a:xfrm>
            <a:off x="5922932" y="1299481"/>
            <a:ext cx="1143000" cy="617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7C4FF">
                  <a:alpha val="50000"/>
                </a:srgbClr>
              </a:gs>
              <a:gs pos="100000">
                <a:srgbClr val="7E94C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/>
              <a:t>Modul 1: </a:t>
            </a:r>
          </a:p>
          <a:p>
            <a:pPr algn="ctr">
              <a:defRPr/>
            </a:pPr>
            <a:r>
              <a:rPr lang="de-DE" sz="1000" b="1" dirty="0"/>
              <a:t>Südasiatische </a:t>
            </a:r>
          </a:p>
          <a:p>
            <a:pPr algn="ctr">
              <a:defRPr/>
            </a:pPr>
            <a:r>
              <a:rPr lang="de-DE" sz="1000" b="1" dirty="0"/>
              <a:t> Religionen </a:t>
            </a:r>
            <a:r>
              <a:rPr lang="de-DE" sz="1000" b="1" dirty="0" smtClean="0"/>
              <a:t>III </a:t>
            </a:r>
            <a:r>
              <a:rPr lang="de-DE" sz="1000" b="1" dirty="0"/>
              <a:t>&amp; </a:t>
            </a:r>
            <a:r>
              <a:rPr lang="de-DE" sz="1000" b="1" dirty="0" smtClean="0"/>
              <a:t>IV</a:t>
            </a:r>
            <a:endParaRPr lang="de-DE" sz="1000" b="1" dirty="0"/>
          </a:p>
          <a:p>
            <a:pPr algn="ctr">
              <a:defRPr/>
            </a:pPr>
            <a:r>
              <a:rPr lang="de-DE" sz="1000" dirty="0"/>
              <a:t>2 SWS - 2 LP</a:t>
            </a:r>
          </a:p>
        </p:txBody>
      </p:sp>
      <p:sp>
        <p:nvSpPr>
          <p:cNvPr id="51" name="Rechteck 50"/>
          <p:cNvSpPr/>
          <p:nvPr/>
        </p:nvSpPr>
        <p:spPr>
          <a:xfrm>
            <a:off x="5226050" y="201613"/>
            <a:ext cx="3178175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2200" b="1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 </a:t>
            </a:r>
            <a:endParaRPr lang="de-DE" sz="2200" dirty="0">
              <a:cs typeface="+mn-cs"/>
            </a:endParaRPr>
          </a:p>
        </p:txBody>
      </p:sp>
      <p:sp>
        <p:nvSpPr>
          <p:cNvPr id="16417" name="Rectangle 3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035800" y="6553200"/>
            <a:ext cx="12700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 rot="10800000">
            <a:off x="609600" y="6613525"/>
            <a:ext cx="632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Indologie: BA Indologie Beifach</a:t>
            </a:r>
          </a:p>
        </p:txBody>
      </p:sp>
      <p:sp>
        <p:nvSpPr>
          <p:cNvPr id="40" name="AutoShape 308"/>
          <p:cNvSpPr>
            <a:spLocks noChangeArrowheads="1"/>
          </p:cNvSpPr>
          <p:nvPr/>
        </p:nvSpPr>
        <p:spPr bwMode="auto">
          <a:xfrm>
            <a:off x="878240" y="1299482"/>
            <a:ext cx="1143000" cy="6175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A7C4FF">
                  <a:alpha val="50000"/>
                </a:srgbClr>
              </a:gs>
              <a:gs pos="100000">
                <a:srgbClr val="7E94C1"/>
              </a:gs>
              <a:gs pos="100000">
                <a:srgbClr val="75A3FF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/>
              <a:t>Modul 1: </a:t>
            </a:r>
          </a:p>
          <a:p>
            <a:pPr algn="ctr">
              <a:defRPr/>
            </a:pPr>
            <a:r>
              <a:rPr lang="de-DE" sz="1000" b="1" dirty="0" smtClean="0"/>
              <a:t>Südasiatische </a:t>
            </a:r>
          </a:p>
          <a:p>
            <a:pPr algn="ctr">
              <a:defRPr/>
            </a:pPr>
            <a:r>
              <a:rPr lang="de-DE" sz="1000" b="1" dirty="0" smtClean="0"/>
              <a:t> </a:t>
            </a:r>
            <a:r>
              <a:rPr lang="de-DE" sz="1000" b="1" dirty="0"/>
              <a:t>Religionen I </a:t>
            </a:r>
            <a:r>
              <a:rPr lang="de-DE" sz="1000" b="1" dirty="0" smtClean="0"/>
              <a:t>&amp; II</a:t>
            </a:r>
          </a:p>
          <a:p>
            <a:pPr algn="ctr">
              <a:defRPr/>
            </a:pPr>
            <a:r>
              <a:rPr lang="de-DE" sz="1000" dirty="0"/>
              <a:t>2 SWS - 2 </a:t>
            </a:r>
            <a:r>
              <a:rPr lang="de-DE" sz="1000" dirty="0" smtClean="0"/>
              <a:t>LP</a:t>
            </a:r>
            <a:endParaRPr lang="de-DE" sz="1000" dirty="0"/>
          </a:p>
        </p:txBody>
      </p:sp>
      <p:sp>
        <p:nvSpPr>
          <p:cNvPr id="53" name="AutoShape 307"/>
          <p:cNvSpPr>
            <a:spLocks noChangeArrowheads="1"/>
          </p:cNvSpPr>
          <p:nvPr/>
        </p:nvSpPr>
        <p:spPr bwMode="auto">
          <a:xfrm>
            <a:off x="878240" y="4613950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alpha val="49804"/>
                </a:srgbClr>
              </a:gs>
              <a:gs pos="100000">
                <a:srgbClr val="3B5A97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3: </a:t>
            </a:r>
          </a:p>
          <a:p>
            <a:pPr algn="ctr"/>
            <a:r>
              <a:rPr lang="de-DE" sz="1000" b="1" dirty="0" smtClean="0">
                <a:solidFill>
                  <a:srgbClr val="FFFF00"/>
                </a:solidFill>
              </a:rPr>
              <a:t>Älteres Indoarisch </a:t>
            </a:r>
            <a:r>
              <a:rPr lang="de-DE" sz="1000" b="1" dirty="0">
                <a:solidFill>
                  <a:srgbClr val="FFFF00"/>
                </a:solidFill>
              </a:rPr>
              <a:t>III</a:t>
            </a:r>
          </a:p>
          <a:p>
            <a:pPr algn="ctr"/>
            <a:r>
              <a:rPr lang="de-DE" sz="1000" b="1" dirty="0"/>
              <a:t>1 SWS - </a:t>
            </a:r>
            <a:r>
              <a:rPr lang="de-DE" sz="1000" b="1" dirty="0" smtClean="0"/>
              <a:t>2 </a:t>
            </a:r>
            <a:r>
              <a:rPr lang="de-DE" sz="1000" b="1" dirty="0"/>
              <a:t>LP</a:t>
            </a:r>
          </a:p>
        </p:txBody>
      </p:sp>
      <p:sp>
        <p:nvSpPr>
          <p:cNvPr id="60" name="AutoShape 307"/>
          <p:cNvSpPr>
            <a:spLocks noChangeArrowheads="1"/>
          </p:cNvSpPr>
          <p:nvPr/>
        </p:nvSpPr>
        <p:spPr bwMode="auto">
          <a:xfrm>
            <a:off x="5922932" y="3951055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alpha val="49804"/>
                </a:srgbClr>
              </a:gs>
              <a:gs pos="100000">
                <a:srgbClr val="3B5A97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3:</a:t>
            </a:r>
          </a:p>
          <a:p>
            <a:pPr algn="ctr"/>
            <a:r>
              <a:rPr lang="de-DE" sz="1000" b="1" dirty="0" err="1"/>
              <a:t>Ind</a:t>
            </a:r>
            <a:r>
              <a:rPr lang="de-DE" sz="1000" b="1" dirty="0"/>
              <a:t>. </a:t>
            </a:r>
            <a:r>
              <a:rPr lang="de-DE" sz="1000" b="1" dirty="0" err="1"/>
              <a:t>Lit</a:t>
            </a:r>
            <a:r>
              <a:rPr lang="de-DE" sz="1000" b="1" dirty="0"/>
              <a:t>. IV</a:t>
            </a:r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38" name="AutoShape 303"/>
          <p:cNvSpPr>
            <a:spLocks noChangeArrowheads="1"/>
          </p:cNvSpPr>
          <p:nvPr/>
        </p:nvSpPr>
        <p:spPr bwMode="auto">
          <a:xfrm>
            <a:off x="876410" y="3284986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B4FF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2: </a:t>
            </a:r>
          </a:p>
          <a:p>
            <a:pPr algn="ctr"/>
            <a:r>
              <a:rPr lang="de-DE" sz="1000" b="1" dirty="0" smtClean="0">
                <a:solidFill>
                  <a:srgbClr val="FFFF00"/>
                </a:solidFill>
              </a:rPr>
              <a:t>Älteres Indoarisch I</a:t>
            </a:r>
            <a:endParaRPr lang="de-DE" sz="1000" b="1" dirty="0">
              <a:solidFill>
                <a:srgbClr val="FFFF00"/>
              </a:solidFill>
            </a:endParaRPr>
          </a:p>
          <a:p>
            <a:pPr algn="ctr"/>
            <a:r>
              <a:rPr lang="de-DE" sz="1000" b="1" dirty="0"/>
              <a:t>1 SWS - </a:t>
            </a:r>
            <a:r>
              <a:rPr lang="de-DE" sz="1000" b="1" dirty="0" smtClean="0"/>
              <a:t>2 </a:t>
            </a:r>
            <a:r>
              <a:rPr lang="de-DE" sz="1000" b="1" dirty="0"/>
              <a:t>LP</a:t>
            </a:r>
          </a:p>
        </p:txBody>
      </p:sp>
      <p:sp>
        <p:nvSpPr>
          <p:cNvPr id="61" name="AutoShape 307"/>
          <p:cNvSpPr>
            <a:spLocks noChangeArrowheads="1"/>
          </p:cNvSpPr>
          <p:nvPr/>
        </p:nvSpPr>
        <p:spPr bwMode="auto">
          <a:xfrm>
            <a:off x="2104678" y="3284986"/>
            <a:ext cx="1123950" cy="6175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25FF"/>
              </a:gs>
              <a:gs pos="100000">
                <a:srgbClr val="FE00FE">
                  <a:lumMod val="75000"/>
                </a:srgbClr>
              </a:gs>
            </a:gsLst>
            <a:lin ang="13500000" scaled="1"/>
            <a:tileRect/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 smtClean="0"/>
              <a:t>Modul </a:t>
            </a:r>
            <a:r>
              <a:rPr lang="de-DE" sz="1000" b="1" dirty="0"/>
              <a:t>5/6: </a:t>
            </a:r>
          </a:p>
          <a:p>
            <a:pPr algn="ctr"/>
            <a:r>
              <a:rPr lang="de-DE" sz="1000" b="1" dirty="0" err="1"/>
              <a:t>Lekt</a:t>
            </a:r>
            <a:r>
              <a:rPr lang="de-DE" sz="1000" b="1" dirty="0"/>
              <a:t>. Mod. Spr. </a:t>
            </a:r>
          </a:p>
          <a:p>
            <a:pPr algn="ctr"/>
            <a:r>
              <a:rPr lang="de-DE" sz="1000" b="1" dirty="0"/>
              <a:t>2 x (1SWS - 1 LP)</a:t>
            </a:r>
          </a:p>
        </p:txBody>
      </p:sp>
      <p:sp>
        <p:nvSpPr>
          <p:cNvPr id="42" name="AutoShape 308"/>
          <p:cNvSpPr>
            <a:spLocks noChangeArrowheads="1"/>
          </p:cNvSpPr>
          <p:nvPr/>
        </p:nvSpPr>
        <p:spPr bwMode="auto">
          <a:xfrm>
            <a:off x="5922932" y="1962375"/>
            <a:ext cx="1143000" cy="617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7C4FF">
                  <a:alpha val="50000"/>
                </a:srgbClr>
              </a:gs>
              <a:gs pos="100000">
                <a:srgbClr val="7E94C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1:</a:t>
            </a:r>
          </a:p>
          <a:p>
            <a:pPr algn="ctr">
              <a:defRPr/>
            </a:pPr>
            <a:r>
              <a:rPr lang="de-DE" sz="1000" b="1" dirty="0"/>
              <a:t>Kultur/ </a:t>
            </a:r>
            <a:r>
              <a:rPr lang="de-DE" sz="1000" b="1" dirty="0" err="1" smtClean="0"/>
              <a:t>Landesk</a:t>
            </a:r>
            <a:r>
              <a:rPr lang="de-DE" sz="1000" b="1" dirty="0" smtClean="0"/>
              <a:t>.  </a:t>
            </a:r>
            <a:endParaRPr lang="de-DE" sz="1000" b="1" dirty="0"/>
          </a:p>
          <a:p>
            <a:pPr algn="ctr"/>
            <a:r>
              <a:rPr lang="de-DE" sz="1000" b="1" dirty="0" smtClean="0"/>
              <a:t>1 </a:t>
            </a:r>
            <a:r>
              <a:rPr lang="de-DE" sz="1000" b="1" dirty="0"/>
              <a:t>SWS - 2 LP</a:t>
            </a:r>
          </a:p>
        </p:txBody>
      </p:sp>
      <p:sp>
        <p:nvSpPr>
          <p:cNvPr id="46" name="AutoShape 308"/>
          <p:cNvSpPr>
            <a:spLocks noChangeArrowheads="1"/>
          </p:cNvSpPr>
          <p:nvPr/>
        </p:nvSpPr>
        <p:spPr bwMode="auto">
          <a:xfrm>
            <a:off x="878240" y="1962376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7C4FF">
                  <a:alpha val="50000"/>
                </a:srgbClr>
              </a:gs>
              <a:gs pos="100000">
                <a:srgbClr val="7E94C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1:</a:t>
            </a:r>
          </a:p>
          <a:p>
            <a:pPr algn="ctr">
              <a:defRPr/>
            </a:pPr>
            <a:r>
              <a:rPr lang="de-DE" sz="1000" b="1" dirty="0"/>
              <a:t>Kultur/ </a:t>
            </a:r>
            <a:r>
              <a:rPr lang="de-DE" sz="1000" b="1" dirty="0" err="1"/>
              <a:t>Landesk</a:t>
            </a:r>
            <a:r>
              <a:rPr lang="de-DE" sz="1000" b="1" dirty="0"/>
              <a:t>.  </a:t>
            </a:r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47" name="AutoShape 303"/>
          <p:cNvSpPr>
            <a:spLocks noChangeArrowheads="1"/>
          </p:cNvSpPr>
          <p:nvPr/>
        </p:nvSpPr>
        <p:spPr bwMode="auto">
          <a:xfrm>
            <a:off x="5922932" y="2625269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B4FF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2</a:t>
            </a:r>
          </a:p>
          <a:p>
            <a:pPr algn="ctr"/>
            <a:r>
              <a:rPr lang="de-DE" sz="1000" b="1" dirty="0"/>
              <a:t>Ind. Lit II</a:t>
            </a:r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54" name="AutoShape 307"/>
          <p:cNvSpPr>
            <a:spLocks noChangeArrowheads="1"/>
          </p:cNvSpPr>
          <p:nvPr/>
        </p:nvSpPr>
        <p:spPr bwMode="auto">
          <a:xfrm>
            <a:off x="5922932" y="4613950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alpha val="49804"/>
                </a:srgbClr>
              </a:gs>
              <a:gs pos="100000">
                <a:srgbClr val="3B5A97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3: </a:t>
            </a:r>
          </a:p>
          <a:p>
            <a:pPr algn="ctr"/>
            <a:r>
              <a:rPr lang="de-DE" sz="1000" b="1" smtClean="0">
                <a:solidFill>
                  <a:srgbClr val="FFFF00"/>
                </a:solidFill>
              </a:rPr>
              <a:t>Älteres Indoarisch </a:t>
            </a:r>
            <a:r>
              <a:rPr lang="de-DE" sz="1000" b="1" dirty="0">
                <a:solidFill>
                  <a:srgbClr val="FFFF00"/>
                </a:solidFill>
              </a:rPr>
              <a:t>IV</a:t>
            </a:r>
          </a:p>
          <a:p>
            <a:pPr algn="ctr"/>
            <a:r>
              <a:rPr lang="de-DE" sz="1000" b="1" dirty="0"/>
              <a:t>1 SWS </a:t>
            </a:r>
            <a:r>
              <a:rPr lang="de-DE" sz="1000" b="1" dirty="0" smtClean="0"/>
              <a:t>– 2 LP</a:t>
            </a:r>
            <a:endParaRPr lang="de-DE" sz="1000" b="1" dirty="0"/>
          </a:p>
        </p:txBody>
      </p:sp>
      <p:sp>
        <p:nvSpPr>
          <p:cNvPr id="49" name="AutoShape 307"/>
          <p:cNvSpPr>
            <a:spLocks noChangeArrowheads="1"/>
          </p:cNvSpPr>
          <p:nvPr/>
        </p:nvSpPr>
        <p:spPr bwMode="auto">
          <a:xfrm>
            <a:off x="878240" y="3951058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>
                  <a:alpha val="49804"/>
                </a:srgbClr>
              </a:gs>
              <a:gs pos="100000">
                <a:srgbClr val="3B5A97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3: </a:t>
            </a:r>
          </a:p>
          <a:p>
            <a:pPr algn="ctr"/>
            <a:r>
              <a:rPr lang="de-DE" sz="1000" b="1" dirty="0"/>
              <a:t>Ind. Lit. III</a:t>
            </a:r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48" name="AutoShape 303"/>
          <p:cNvSpPr>
            <a:spLocks noChangeArrowheads="1"/>
          </p:cNvSpPr>
          <p:nvPr/>
        </p:nvSpPr>
        <p:spPr bwMode="auto">
          <a:xfrm>
            <a:off x="878240" y="2636912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B4FF"/>
              </a:gs>
              <a:gs pos="100000">
                <a:srgbClr val="4773FF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cs typeface="+mn-cs"/>
              </a:rPr>
              <a:t>Modul 2: </a:t>
            </a:r>
          </a:p>
          <a:p>
            <a:pPr algn="ctr">
              <a:defRPr/>
            </a:pPr>
            <a:r>
              <a:rPr lang="de-DE" sz="1000" b="1" dirty="0">
                <a:cs typeface="+mn-cs"/>
              </a:rPr>
              <a:t>Ind. Lit. I</a:t>
            </a:r>
          </a:p>
          <a:p>
            <a:pPr algn="ctr">
              <a:defRPr/>
            </a:pPr>
            <a:r>
              <a:rPr lang="de-DE" sz="1000" b="1" dirty="0">
                <a:cs typeface="+mn-cs"/>
              </a:rPr>
              <a:t>1 SWS - 2 LP</a:t>
            </a:r>
          </a:p>
        </p:txBody>
      </p:sp>
      <p:sp>
        <p:nvSpPr>
          <p:cNvPr id="65" name="AutoShape 303"/>
          <p:cNvSpPr>
            <a:spLocks noChangeArrowheads="1"/>
          </p:cNvSpPr>
          <p:nvPr/>
        </p:nvSpPr>
        <p:spPr bwMode="auto">
          <a:xfrm>
            <a:off x="2104678" y="1962376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BFF">
                  <a:alpha val="50000"/>
                </a:srgbClr>
              </a:gs>
              <a:gs pos="100000">
                <a:srgbClr val="CF7E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4: </a:t>
            </a:r>
          </a:p>
          <a:p>
            <a:pPr algn="ctr"/>
            <a:r>
              <a:rPr lang="de-DE" sz="1000" b="1" dirty="0">
                <a:solidFill>
                  <a:srgbClr val="C00000"/>
                </a:solidFill>
              </a:rPr>
              <a:t>Einführung </a:t>
            </a:r>
            <a:r>
              <a:rPr lang="de-DE" sz="1000" b="1" dirty="0" err="1" smtClean="0">
                <a:solidFill>
                  <a:srgbClr val="C00000"/>
                </a:solidFill>
              </a:rPr>
              <a:t>Fortg</a:t>
            </a:r>
            <a:r>
              <a:rPr lang="de-DE" sz="1000" b="1" dirty="0" smtClean="0">
                <a:solidFill>
                  <a:srgbClr val="C00000"/>
                </a:solidFill>
              </a:rPr>
              <a:t>.</a:t>
            </a:r>
            <a:endParaRPr lang="de-DE" sz="10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de-DE" sz="1000" b="1" dirty="0" smtClean="0">
                <a:solidFill>
                  <a:srgbClr val="C00000"/>
                </a:solidFill>
              </a:rPr>
              <a:t>Hindi</a:t>
            </a:r>
            <a:endParaRPr lang="de-DE" sz="1000" b="1" dirty="0"/>
          </a:p>
          <a:p>
            <a:pPr algn="ctr">
              <a:defRPr/>
            </a:pPr>
            <a:r>
              <a:rPr lang="de-DE" sz="1000" b="1" dirty="0"/>
              <a:t>2 x (1 SWS - 2 LP)</a:t>
            </a:r>
          </a:p>
        </p:txBody>
      </p:sp>
      <p:sp>
        <p:nvSpPr>
          <p:cNvPr id="68" name="AutoShape 307"/>
          <p:cNvSpPr>
            <a:spLocks noChangeArrowheads="1"/>
          </p:cNvSpPr>
          <p:nvPr/>
        </p:nvSpPr>
        <p:spPr bwMode="auto">
          <a:xfrm>
            <a:off x="2104678" y="2625270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BFF">
                  <a:alpha val="50000"/>
                </a:srgbClr>
              </a:gs>
              <a:gs pos="100000">
                <a:srgbClr val="CF4A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5 </a:t>
            </a:r>
          </a:p>
          <a:p>
            <a:pPr algn="ctr"/>
            <a:r>
              <a:rPr lang="de-DE" sz="1000" b="1" dirty="0"/>
              <a:t>Gramm. Mod. Spr. </a:t>
            </a:r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69" name="AutoShape 307"/>
          <p:cNvSpPr>
            <a:spLocks noChangeArrowheads="1"/>
          </p:cNvSpPr>
          <p:nvPr/>
        </p:nvSpPr>
        <p:spPr bwMode="auto">
          <a:xfrm>
            <a:off x="2104678" y="3950393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>
                  <a:alpha val="50000"/>
                </a:srgbClr>
              </a:gs>
              <a:gs pos="100000">
                <a:srgbClr val="BC00B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6 </a:t>
            </a:r>
          </a:p>
          <a:p>
            <a:pPr algn="ctr"/>
            <a:r>
              <a:rPr lang="de-DE" sz="1000" b="1" dirty="0" err="1"/>
              <a:t>Lit</a:t>
            </a:r>
            <a:r>
              <a:rPr lang="de-DE" sz="1000" b="1" dirty="0"/>
              <a:t>. </a:t>
            </a:r>
            <a:r>
              <a:rPr lang="de-DE" sz="1000" b="1" dirty="0" smtClean="0"/>
              <a:t>Übers. Mod. Spr.</a:t>
            </a:r>
            <a:endParaRPr lang="de-DE" sz="1000" b="1" dirty="0"/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72" name="AutoShape 303"/>
          <p:cNvSpPr>
            <a:spLocks noChangeArrowheads="1"/>
          </p:cNvSpPr>
          <p:nvPr/>
        </p:nvSpPr>
        <p:spPr bwMode="auto">
          <a:xfrm>
            <a:off x="7141464" y="1299481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BFF">
                  <a:alpha val="50000"/>
                </a:srgbClr>
              </a:gs>
              <a:gs pos="100000">
                <a:srgbClr val="CF7E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4: </a:t>
            </a:r>
          </a:p>
          <a:p>
            <a:pPr algn="ctr"/>
            <a:r>
              <a:rPr lang="de-DE" sz="1000" b="1" dirty="0">
                <a:solidFill>
                  <a:srgbClr val="C00000"/>
                </a:solidFill>
              </a:rPr>
              <a:t>Einführung Anfänger</a:t>
            </a:r>
          </a:p>
          <a:p>
            <a:pPr algn="ctr">
              <a:defRPr/>
            </a:pPr>
            <a:r>
              <a:rPr lang="de-DE" sz="1000" b="1" dirty="0">
                <a:solidFill>
                  <a:srgbClr val="C00000"/>
                </a:solidFill>
              </a:rPr>
              <a:t>Hindi </a:t>
            </a:r>
            <a:endParaRPr lang="de-DE" sz="10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de-DE" sz="1000" b="1" dirty="0" smtClean="0"/>
              <a:t>2 </a:t>
            </a:r>
            <a:r>
              <a:rPr lang="de-DE" sz="1000" b="1" dirty="0"/>
              <a:t>x (1 SWS - 2 LP)</a:t>
            </a:r>
          </a:p>
        </p:txBody>
      </p:sp>
      <p:sp>
        <p:nvSpPr>
          <p:cNvPr id="73" name="AutoShape 307"/>
          <p:cNvSpPr>
            <a:spLocks noChangeArrowheads="1"/>
          </p:cNvSpPr>
          <p:nvPr/>
        </p:nvSpPr>
        <p:spPr bwMode="auto">
          <a:xfrm>
            <a:off x="7160514" y="3284984"/>
            <a:ext cx="1123950" cy="6175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25FF"/>
              </a:gs>
              <a:gs pos="100000">
                <a:srgbClr val="FE00FE">
                  <a:lumMod val="75000"/>
                </a:srgbClr>
              </a:gs>
            </a:gsLst>
            <a:lin ang="13500000" scaled="1"/>
            <a:tileRect/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5/6: </a:t>
            </a:r>
          </a:p>
          <a:p>
            <a:pPr algn="ctr"/>
            <a:r>
              <a:rPr lang="de-DE" sz="1000" b="1" dirty="0" err="1"/>
              <a:t>Lekt</a:t>
            </a:r>
            <a:r>
              <a:rPr lang="de-DE" sz="1000" b="1" dirty="0"/>
              <a:t>. Mod. Spr. </a:t>
            </a:r>
          </a:p>
          <a:p>
            <a:pPr algn="ctr"/>
            <a:r>
              <a:rPr lang="de-DE" sz="1000" b="1" dirty="0"/>
              <a:t>2 x (1SWS - 1 LP)</a:t>
            </a:r>
          </a:p>
        </p:txBody>
      </p:sp>
      <p:sp>
        <p:nvSpPr>
          <p:cNvPr id="74" name="AutoShape 303"/>
          <p:cNvSpPr>
            <a:spLocks noChangeArrowheads="1"/>
          </p:cNvSpPr>
          <p:nvPr/>
        </p:nvSpPr>
        <p:spPr bwMode="auto">
          <a:xfrm>
            <a:off x="7141464" y="1962375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BFF">
                  <a:alpha val="50000"/>
                </a:srgbClr>
              </a:gs>
              <a:gs pos="100000">
                <a:srgbClr val="CF7E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4: </a:t>
            </a:r>
          </a:p>
          <a:p>
            <a:pPr algn="ctr"/>
            <a:r>
              <a:rPr lang="de-DE" sz="1000" b="1" dirty="0">
                <a:solidFill>
                  <a:srgbClr val="C00000"/>
                </a:solidFill>
              </a:rPr>
              <a:t>Einführung </a:t>
            </a:r>
            <a:r>
              <a:rPr lang="de-DE" sz="1000" b="1" dirty="0" err="1" smtClean="0">
                <a:solidFill>
                  <a:srgbClr val="C00000"/>
                </a:solidFill>
              </a:rPr>
              <a:t>Fortg</a:t>
            </a:r>
            <a:r>
              <a:rPr lang="de-DE" sz="1000" b="1" dirty="0" smtClean="0">
                <a:solidFill>
                  <a:srgbClr val="C00000"/>
                </a:solidFill>
              </a:rPr>
              <a:t>.</a:t>
            </a:r>
            <a:endParaRPr lang="de-DE" sz="10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de-DE" sz="1000" b="1" dirty="0">
                <a:solidFill>
                  <a:srgbClr val="C00000"/>
                </a:solidFill>
              </a:rPr>
              <a:t>Hindi / Singhalesisch</a:t>
            </a:r>
            <a:endParaRPr lang="de-DE" sz="1000" b="1" dirty="0"/>
          </a:p>
          <a:p>
            <a:pPr algn="ctr">
              <a:defRPr/>
            </a:pPr>
            <a:r>
              <a:rPr lang="de-DE" sz="1000" b="1" dirty="0"/>
              <a:t>2 x (1 SWS - 2 LP)</a:t>
            </a:r>
          </a:p>
        </p:txBody>
      </p:sp>
      <p:sp>
        <p:nvSpPr>
          <p:cNvPr id="75" name="AutoShape 307"/>
          <p:cNvSpPr>
            <a:spLocks noChangeArrowheads="1"/>
          </p:cNvSpPr>
          <p:nvPr/>
        </p:nvSpPr>
        <p:spPr bwMode="auto">
          <a:xfrm>
            <a:off x="7160514" y="2625269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BFF">
                  <a:alpha val="50000"/>
                </a:srgbClr>
              </a:gs>
              <a:gs pos="100000">
                <a:srgbClr val="CF4A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 smtClean="0"/>
              <a:t>Modul </a:t>
            </a:r>
            <a:r>
              <a:rPr lang="de-DE" sz="1000" b="1" dirty="0"/>
              <a:t>5 </a:t>
            </a:r>
          </a:p>
          <a:p>
            <a:pPr algn="ctr"/>
            <a:r>
              <a:rPr lang="de-DE" sz="1000" b="1" dirty="0"/>
              <a:t>Gramm. Mod. Spr.  </a:t>
            </a:r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76" name="AutoShape 307"/>
          <p:cNvSpPr>
            <a:spLocks noChangeArrowheads="1"/>
          </p:cNvSpPr>
          <p:nvPr/>
        </p:nvSpPr>
        <p:spPr bwMode="auto">
          <a:xfrm>
            <a:off x="7160514" y="3951055"/>
            <a:ext cx="112395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>
                  <a:alpha val="50000"/>
                </a:srgbClr>
              </a:gs>
              <a:gs pos="100000">
                <a:srgbClr val="BC00B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6 </a:t>
            </a:r>
          </a:p>
          <a:p>
            <a:pPr algn="ctr"/>
            <a:r>
              <a:rPr lang="de-DE" sz="1000" b="1" dirty="0" err="1"/>
              <a:t>Lit</a:t>
            </a:r>
            <a:r>
              <a:rPr lang="de-DE" sz="1000" b="1" dirty="0"/>
              <a:t>. Übers. Mod. Spr.</a:t>
            </a:r>
          </a:p>
          <a:p>
            <a:pPr algn="ctr"/>
            <a:r>
              <a:rPr lang="de-DE" sz="1000" b="1" dirty="0"/>
              <a:t>1 SWS - 2 LP</a:t>
            </a:r>
          </a:p>
        </p:txBody>
      </p:sp>
      <p:sp>
        <p:nvSpPr>
          <p:cNvPr id="35" name="AutoShape 303"/>
          <p:cNvSpPr>
            <a:spLocks noChangeArrowheads="1"/>
          </p:cNvSpPr>
          <p:nvPr/>
        </p:nvSpPr>
        <p:spPr bwMode="auto">
          <a:xfrm>
            <a:off x="2082354" y="1299482"/>
            <a:ext cx="1143000" cy="617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BFF">
                  <a:alpha val="50000"/>
                </a:srgbClr>
              </a:gs>
              <a:gs pos="100000">
                <a:srgbClr val="CF7E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000" b="1" dirty="0"/>
              <a:t>Modul 4: </a:t>
            </a:r>
          </a:p>
          <a:p>
            <a:pPr algn="ctr"/>
            <a:r>
              <a:rPr lang="de-DE" sz="1000" b="1" dirty="0" smtClean="0">
                <a:solidFill>
                  <a:srgbClr val="C00000"/>
                </a:solidFill>
              </a:rPr>
              <a:t>Einführung Anfänger</a:t>
            </a:r>
            <a:endParaRPr lang="de-DE" sz="10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de-DE" sz="1000" b="1" dirty="0" smtClean="0">
                <a:solidFill>
                  <a:srgbClr val="C00000"/>
                </a:solidFill>
              </a:rPr>
              <a:t>Hindi / Singhalesisch</a:t>
            </a:r>
            <a:endParaRPr lang="de-DE" sz="1000" b="1" dirty="0"/>
          </a:p>
          <a:p>
            <a:pPr algn="ctr">
              <a:defRPr/>
            </a:pPr>
            <a:r>
              <a:rPr lang="de-DE" sz="1000" b="1" dirty="0"/>
              <a:t>2 x (</a:t>
            </a:r>
            <a:r>
              <a:rPr lang="de-DE" sz="1000" b="1" dirty="0" smtClean="0"/>
              <a:t>1 SWS </a:t>
            </a:r>
            <a:r>
              <a:rPr lang="de-DE" sz="1000" b="1" dirty="0"/>
              <a:t>- 2 LP)</a:t>
            </a:r>
          </a:p>
        </p:txBody>
      </p:sp>
    </p:spTree>
    <p:extLst>
      <p:ext uri="{BB962C8B-B14F-4D97-AF65-F5344CB8AC3E}">
        <p14:creationId xmlns:p14="http://schemas.microsoft.com/office/powerpoint/2010/main" val="1825096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7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8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3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4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4818" grpId="0" build="allAtOnce"/>
      <p:bldP spid="35103" grpId="0" animBg="1"/>
      <p:bldP spid="35106" grpId="0" animBg="1"/>
      <p:bldP spid="35125" grpId="0" animBg="1"/>
      <p:bldP spid="35127" grpId="0" animBg="1"/>
      <p:bldP spid="44" grpId="0" animBg="1"/>
      <p:bldP spid="44" grpId="1" animBg="1"/>
      <p:bldP spid="15400" grpId="0"/>
      <p:bldP spid="40" grpId="0" animBg="1"/>
      <p:bldP spid="40" grpId="1" animBg="1"/>
      <p:bldP spid="53" grpId="0" animBg="1"/>
      <p:bldP spid="53" grpId="1" animBg="1"/>
      <p:bldP spid="60" grpId="0" animBg="1"/>
      <p:bldP spid="60" grpId="1" animBg="1"/>
      <p:bldP spid="38" grpId="0" animBg="1"/>
      <p:bldP spid="38" grpId="1" animBg="1"/>
      <p:bldP spid="61" grpId="0" animBg="1"/>
      <p:bldP spid="61" grpId="1" animBg="1"/>
      <p:bldP spid="42" grpId="0" animBg="1"/>
      <p:bldP spid="42" grpId="1" animBg="1"/>
      <p:bldP spid="46" grpId="0" animBg="1"/>
      <p:bldP spid="46" grpId="1" animBg="1"/>
      <p:bldP spid="47" grpId="0" animBg="1"/>
      <p:bldP spid="47" grpId="1" animBg="1"/>
      <p:bldP spid="54" grpId="0" animBg="1"/>
      <p:bldP spid="54" grpId="1" animBg="1"/>
      <p:bldP spid="49" grpId="0" animBg="1"/>
      <p:bldP spid="49" grpId="1" animBg="1"/>
      <p:bldP spid="48" grpId="0" animBg="1"/>
      <p:bldP spid="48" grpId="1" animBg="1"/>
      <p:bldP spid="65" grpId="0" animBg="1"/>
      <p:bldP spid="65" grpId="1" animBg="1"/>
      <p:bldP spid="68" grpId="0" animBg="1"/>
      <p:bldP spid="68" grpId="1" animBg="1"/>
      <p:bldP spid="69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35" grpId="0" animBg="1"/>
      <p:bldP spid="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5613" y="674712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dirty="0"/>
              <a:t>1 Konzept</a:t>
            </a:r>
          </a:p>
        </p:txBody>
      </p:sp>
      <p:sp>
        <p:nvSpPr>
          <p:cNvPr id="337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5613" y="2074887"/>
            <a:ext cx="3733800" cy="38100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e-DE" sz="2000" dirty="0"/>
              <a:t> Universitärer Kontext</a:t>
            </a:r>
          </a:p>
        </p:txBody>
      </p:sp>
      <p:sp>
        <p:nvSpPr>
          <p:cNvPr id="3379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5613" y="1641500"/>
            <a:ext cx="3733800" cy="38100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e-DE" sz="2000" dirty="0"/>
              <a:t> Bedarf/ Berufsfelder</a:t>
            </a:r>
          </a:p>
        </p:txBody>
      </p:sp>
      <p:sp>
        <p:nvSpPr>
          <p:cNvPr id="3379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5613" y="1208112"/>
            <a:ext cx="3733800" cy="38100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e-DE" sz="2000" dirty="0"/>
              <a:t> Ziele</a:t>
            </a:r>
          </a:p>
        </p:txBody>
      </p:sp>
      <p:pic>
        <p:nvPicPr>
          <p:cNvPr id="19470" name="Picture 14" descr="Indien2008 702"/>
          <p:cNvPicPr>
            <a:picLocks noChangeAspect="1" noChangeArrowheads="1"/>
          </p:cNvPicPr>
          <p:nvPr/>
        </p:nvPicPr>
        <p:blipFill>
          <a:blip r:embed="rId5" cstate="print"/>
          <a:srcRect l="24692"/>
          <a:stretch>
            <a:fillRect/>
          </a:stretch>
        </p:blipFill>
        <p:spPr bwMode="auto">
          <a:xfrm>
            <a:off x="5181600" y="228600"/>
            <a:ext cx="3443288" cy="6096000"/>
          </a:xfrm>
          <a:prstGeom prst="rect">
            <a:avLst/>
          </a:prstGeom>
          <a:noFill/>
          <a:ln w="57150" cmpd="thickThin" algn="ctr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80000" y="6365875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5E5ECA"/>
                </a:solidFill>
              </a:rPr>
              <a:t>Taj Mahal, Agra, Uttar Pradesh, Indien (2008)</a:t>
            </a:r>
          </a:p>
        </p:txBody>
      </p:sp>
      <p:sp>
        <p:nvSpPr>
          <p:cNvPr id="33800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5613" y="3127400"/>
            <a:ext cx="3733800" cy="38100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e-DE" sz="2000" dirty="0"/>
              <a:t> Inhalte</a:t>
            </a:r>
          </a:p>
        </p:txBody>
      </p:sp>
      <p:sp>
        <p:nvSpPr>
          <p:cNvPr id="33801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55613" y="3576662"/>
            <a:ext cx="3733800" cy="38100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e-DE" sz="2000" dirty="0"/>
              <a:t> Studienverlauf</a:t>
            </a:r>
          </a:p>
        </p:txBody>
      </p:sp>
      <p:sp>
        <p:nvSpPr>
          <p:cNvPr id="33802" name="AutoShap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55613" y="4027512"/>
            <a:ext cx="3733800" cy="38100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e-DE" sz="2000" dirty="0"/>
              <a:t> Lehrmethoden</a:t>
            </a:r>
          </a:p>
        </p:txBody>
      </p:sp>
      <p:sp>
        <p:nvSpPr>
          <p:cNvPr id="33803" name="AutoShap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5613" y="5040337"/>
            <a:ext cx="3733800" cy="3810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e-DE" sz="2000" dirty="0"/>
              <a:t> Aufbau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55613" y="2579712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dirty="0"/>
              <a:t>2 Studiengang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55613" y="45244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dirty="0"/>
              <a:t>3 Struktur</a:t>
            </a:r>
          </a:p>
        </p:txBody>
      </p:sp>
      <p:sp>
        <p:nvSpPr>
          <p:cNvPr id="33804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5613" y="5448325"/>
            <a:ext cx="3733800" cy="38100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e-DE" sz="2000" dirty="0"/>
              <a:t> </a:t>
            </a:r>
            <a:r>
              <a:rPr lang="de-DE" sz="2000" dirty="0" smtClean="0"/>
              <a:t>Module &amp; </a:t>
            </a:r>
            <a:r>
              <a:rPr lang="de-DE" sz="2000" smtClean="0"/>
              <a:t>Modulbausteine </a:t>
            </a:r>
            <a:r>
              <a:rPr lang="de-DE" sz="1600" smtClean="0">
                <a:solidFill>
                  <a:srgbClr val="5E5ECA"/>
                </a:solidFill>
              </a:rPr>
              <a:t>(4 </a:t>
            </a:r>
            <a:r>
              <a:rPr lang="de-DE" sz="1600" dirty="0">
                <a:solidFill>
                  <a:srgbClr val="5E5ECA"/>
                </a:solidFill>
              </a:rPr>
              <a:t>Folien)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 rot="10800000">
            <a:off x="455613" y="6461125"/>
            <a:ext cx="4722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55613" y="2286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BA Indologie: Beifach</a:t>
            </a:r>
          </a:p>
        </p:txBody>
      </p:sp>
      <p:sp>
        <p:nvSpPr>
          <p:cNvPr id="33810" name="AutoShape 1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5613" y="5856312"/>
            <a:ext cx="3733800" cy="381000"/>
          </a:xfrm>
          <a:prstGeom prst="flowChartAlternateProcess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de-DE" sz="2000" dirty="0"/>
              <a:t> Studienbeginn </a:t>
            </a:r>
            <a:r>
              <a:rPr lang="de-DE" sz="2000" dirty="0" err="1" smtClean="0"/>
              <a:t>WiSe</a:t>
            </a:r>
            <a:r>
              <a:rPr lang="de-DE" sz="2000" dirty="0" smtClean="0"/>
              <a:t> &amp; </a:t>
            </a:r>
            <a:r>
              <a:rPr lang="de-DE" sz="2000" err="1" smtClean="0"/>
              <a:t>SoSe</a:t>
            </a:r>
            <a:r>
              <a:rPr lang="de-DE" sz="1600" smtClean="0"/>
              <a:t> </a:t>
            </a:r>
            <a:r>
              <a:rPr lang="de-DE" sz="1600" smtClean="0">
                <a:solidFill>
                  <a:srgbClr val="5E5ECA"/>
                </a:solidFill>
              </a:rPr>
              <a:t>(3 </a:t>
            </a:r>
            <a:r>
              <a:rPr lang="de-DE" sz="1600" dirty="0">
                <a:solidFill>
                  <a:srgbClr val="5E5ECA"/>
                </a:solidFill>
              </a:rPr>
              <a:t>Folien)</a:t>
            </a:r>
            <a:r>
              <a:rPr lang="de-DE" sz="20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33795" grpId="0"/>
      <p:bldP spid="33796" grpId="0"/>
      <p:bldP spid="33797" grpId="0"/>
      <p:bldP spid="3077" grpId="0"/>
      <p:bldP spid="33800" grpId="0"/>
      <p:bldP spid="33801" grpId="0"/>
      <p:bldP spid="33802" grpId="0"/>
      <p:bldP spid="33803" grpId="0"/>
      <p:bldP spid="2" grpId="0"/>
      <p:bldP spid="3" grpId="0"/>
      <p:bldP spid="33804" grpId="0"/>
      <p:bldP spid="33808" grpId="0"/>
      <p:bldP spid="33809" grpId="0"/>
      <p:bldP spid="338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ndien2008 3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988" y="1162050"/>
            <a:ext cx="3529012" cy="4705350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609600"/>
            <a:ext cx="426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2400" dirty="0"/>
              <a:t>1.1 Ziele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endParaRPr lang="de-DE" sz="8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2000" dirty="0"/>
              <a:t>Überblick über </a:t>
            </a:r>
            <a:r>
              <a:rPr lang="de-DE" sz="2000" dirty="0" smtClean="0"/>
              <a:t>wichtige </a:t>
            </a:r>
            <a:r>
              <a:rPr lang="de-DE" sz="2000" dirty="0"/>
              <a:t>Sprachen und Kulturen </a:t>
            </a:r>
            <a:r>
              <a:rPr lang="de-DE" sz="2000" dirty="0" smtClean="0"/>
              <a:t>Südasiens </a:t>
            </a:r>
            <a:r>
              <a:rPr lang="de-DE" sz="2000" dirty="0"/>
              <a:t>in Antike und Moderne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8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2000" dirty="0"/>
              <a:t>Schwerpunkt </a:t>
            </a:r>
            <a:r>
              <a:rPr lang="de-DE" sz="2000" dirty="0" smtClean="0"/>
              <a:t>Hindi oder Singhalesisch, Zielsetzung:</a:t>
            </a:r>
            <a:endParaRPr lang="de-DE" sz="20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2000" dirty="0"/>
              <a:t>	literarisches </a:t>
            </a:r>
            <a:r>
              <a:rPr lang="de-DE" sz="2000" dirty="0" smtClean="0"/>
              <a:t>Übersetzen 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2000" dirty="0"/>
              <a:t>	</a:t>
            </a:r>
            <a:r>
              <a:rPr lang="de-DE" sz="2000" dirty="0" smtClean="0"/>
              <a:t>vom </a:t>
            </a:r>
            <a:r>
              <a:rPr lang="de-DE" sz="2000" dirty="0"/>
              <a:t>Hindi/ </a:t>
            </a:r>
            <a:r>
              <a:rPr lang="de-DE" sz="2000" dirty="0" smtClean="0"/>
              <a:t>Singhalesischen 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2000" dirty="0"/>
              <a:t>	</a:t>
            </a:r>
            <a:r>
              <a:rPr lang="de-DE" sz="2000" dirty="0" smtClean="0"/>
              <a:t>ins Deutsche</a:t>
            </a:r>
            <a:endParaRPr lang="de-DE" sz="8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8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2000" dirty="0"/>
              <a:t>Einführung </a:t>
            </a:r>
            <a:r>
              <a:rPr lang="de-DE" sz="2000"/>
              <a:t>ins </a:t>
            </a:r>
            <a:r>
              <a:rPr lang="de-DE" sz="2000" smtClean="0"/>
              <a:t>Altindische: </a:t>
            </a:r>
            <a:endParaRPr lang="de-DE" sz="20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2000" dirty="0"/>
              <a:t>	Grundlage zum Verständnis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2000" dirty="0"/>
              <a:t>	</a:t>
            </a:r>
            <a:r>
              <a:rPr lang="de-DE" sz="2000" dirty="0" smtClean="0"/>
              <a:t>südasiatischer Kultur</a:t>
            </a:r>
            <a:endParaRPr lang="de-DE" sz="20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de-DE" sz="2200" dirty="0"/>
              <a:t>attraktive Zusatzqualifikation für Tätigkeiten in </a:t>
            </a:r>
            <a:r>
              <a:rPr lang="de-DE" sz="2200" dirty="0" smtClean="0"/>
              <a:t>Berufsfeldern </a:t>
            </a:r>
            <a:r>
              <a:rPr lang="de-DE" sz="2200" dirty="0"/>
              <a:t>mit </a:t>
            </a:r>
            <a:r>
              <a:rPr lang="de-DE" sz="2200" dirty="0" smtClean="0"/>
              <a:t>Südasienbezug</a:t>
            </a:r>
            <a:endParaRPr lang="de-DE" sz="2000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143500" y="5991225"/>
            <a:ext cx="361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5E5ECA"/>
                </a:solidFill>
              </a:rPr>
              <a:t>Tempelanlage Naina Devi, Himachal Pradesh, Indien (2008)</a:t>
            </a:r>
          </a:p>
        </p:txBody>
      </p:sp>
      <p:sp>
        <p:nvSpPr>
          <p:cNvPr id="2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93000" y="6553200"/>
            <a:ext cx="12700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 rot="10800000">
            <a:off x="457200" y="6613525"/>
            <a:ext cx="632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Indologie: BA Indologie Beifach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304800" y="228600"/>
            <a:ext cx="853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2400" dirty="0"/>
              <a:t>1.2 Bedarf und  Berufsziele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endParaRPr lang="de-DE" sz="5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2000" dirty="0"/>
              <a:t>Indien als kommende Weltmacht 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5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2000" dirty="0"/>
              <a:t>Asien als Gegenwicht zu USA &amp; Europa</a:t>
            </a:r>
            <a:endParaRPr lang="de-DE" sz="8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5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2000" dirty="0"/>
              <a:t>indischer Einfluss auf Asien in Vergangenheit und Gegenwart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endParaRPr lang="de-DE" sz="5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à"/>
            </a:pPr>
            <a:r>
              <a:rPr lang="de-DE" sz="2200" dirty="0"/>
              <a:t>Die wachsende Bedeutung Südasiens im Zeitalter der Globalisierung erhöht den Bedarf an Spezialisten mit </a:t>
            </a:r>
            <a:r>
              <a:rPr lang="de-DE" sz="2200" dirty="0" smtClean="0"/>
              <a:t>Südasienkompetenz </a:t>
            </a:r>
            <a:r>
              <a:rPr lang="de-DE" sz="2200" dirty="0"/>
              <a:t>sowohl auf der Alltagsebene als auch auf </a:t>
            </a:r>
            <a:r>
              <a:rPr lang="de-DE" sz="2200" dirty="0" smtClean="0"/>
              <a:t>wissenschaftlichem </a:t>
            </a:r>
            <a:r>
              <a:rPr lang="de-DE" sz="2200" dirty="0"/>
              <a:t>Niveau, z. B. 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609600" y="2971800"/>
            <a:ext cx="7924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1813" indent="-531813"/>
            <a:endParaRPr lang="de-DE" dirty="0"/>
          </a:p>
          <a:p>
            <a:pPr marL="531813" indent="-531813">
              <a:buFont typeface="Wingdings" pitchFamily="2" charset="2"/>
              <a:buChar char="Ø"/>
            </a:pPr>
            <a:r>
              <a:rPr lang="de-DE" dirty="0"/>
              <a:t>Interkulturelle Tätigkeiten</a:t>
            </a:r>
          </a:p>
          <a:p>
            <a:pPr marL="531813" indent="-531813">
              <a:buFont typeface="Wingdings" pitchFamily="2" charset="2"/>
              <a:buChar char="Ø"/>
            </a:pPr>
            <a:r>
              <a:rPr lang="de-DE" dirty="0"/>
              <a:t>Kultur- und Bildungseinrichtungen</a:t>
            </a:r>
          </a:p>
          <a:p>
            <a:pPr marL="531813" indent="-531813">
              <a:buFont typeface="Wingdings" pitchFamily="2" charset="2"/>
              <a:buChar char="Ø"/>
            </a:pPr>
            <a:r>
              <a:rPr lang="de-DE" dirty="0"/>
              <a:t>Medien: Experten für südasiatische Kultur, Geschichte, Politik</a:t>
            </a:r>
          </a:p>
          <a:p>
            <a:pPr marL="531813" indent="-531813">
              <a:buFont typeface="Wingdings" pitchFamily="2" charset="2"/>
              <a:buChar char="Ø"/>
            </a:pPr>
            <a:r>
              <a:rPr lang="de-DE" dirty="0"/>
              <a:t>Erwachsenenbildung</a:t>
            </a:r>
          </a:p>
          <a:p>
            <a:pPr marL="531813" indent="-531813">
              <a:buFont typeface="Wingdings" pitchFamily="2" charset="2"/>
              <a:buChar char="Ø"/>
            </a:pPr>
            <a:r>
              <a:rPr lang="de-DE" dirty="0"/>
              <a:t>Migrantenarbeit</a:t>
            </a:r>
          </a:p>
          <a:p>
            <a:pPr marL="531813" indent="-531813">
              <a:buFont typeface="Wingdings" pitchFamily="2" charset="2"/>
              <a:buChar char="Ø"/>
            </a:pPr>
            <a:r>
              <a:rPr lang="de-DE" dirty="0"/>
              <a:t>Deutsch als Fremdsprache 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09600" y="4660900"/>
            <a:ext cx="4114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1813" indent="-531813">
              <a:buFont typeface="Wingdings" pitchFamily="2" charset="2"/>
              <a:buChar char="Ø"/>
            </a:pPr>
            <a:endParaRPr lang="de-DE" dirty="0"/>
          </a:p>
          <a:p>
            <a:pPr marL="531813" indent="-531813">
              <a:buFont typeface="Wingdings" pitchFamily="2" charset="2"/>
              <a:buChar char="Ø"/>
            </a:pPr>
            <a:r>
              <a:rPr lang="de-DE" dirty="0"/>
              <a:t>soziale Berufsfelder</a:t>
            </a:r>
          </a:p>
          <a:p>
            <a:pPr marL="531813" indent="-531813">
              <a:buFont typeface="Wingdings" pitchFamily="2" charset="2"/>
              <a:buChar char="Ø"/>
            </a:pPr>
            <a:r>
              <a:rPr lang="de-DE" dirty="0"/>
              <a:t>Wirtschaft/ Wirtschaftsberatung</a:t>
            </a:r>
          </a:p>
          <a:p>
            <a:pPr marL="531813" indent="-531813">
              <a:buFont typeface="Wingdings" pitchFamily="2" charset="2"/>
              <a:buChar char="Ø"/>
            </a:pPr>
            <a:r>
              <a:rPr lang="de-DE" dirty="0"/>
              <a:t>Politik / Politikberatung</a:t>
            </a:r>
          </a:p>
          <a:p>
            <a:pPr marL="531813" indent="-531813">
              <a:buFont typeface="Wingdings" pitchFamily="2" charset="2"/>
              <a:buChar char="Ø"/>
            </a:pPr>
            <a:r>
              <a:rPr lang="de-DE" dirty="0"/>
              <a:t>diplomatischer Dienst</a:t>
            </a:r>
          </a:p>
          <a:p>
            <a:pPr marL="531813" indent="-531813">
              <a:buFont typeface="Wingdings" pitchFamily="2" charset="2"/>
              <a:buChar char="Ø"/>
            </a:pPr>
            <a:r>
              <a:rPr lang="de-DE" dirty="0"/>
              <a:t>Recht</a:t>
            </a:r>
          </a:p>
        </p:txBody>
      </p:sp>
      <p:pic>
        <p:nvPicPr>
          <p:cNvPr id="23575" name="Picture 23" descr="Indien2008 146"/>
          <p:cNvPicPr>
            <a:picLocks noChangeAspect="1" noChangeArrowheads="1"/>
          </p:cNvPicPr>
          <p:nvPr/>
        </p:nvPicPr>
        <p:blipFill>
          <a:blip r:embed="rId2" cstate="print"/>
          <a:srcRect l="13693" r="18309"/>
          <a:stretch>
            <a:fillRect/>
          </a:stretch>
        </p:blipFill>
        <p:spPr bwMode="auto">
          <a:xfrm>
            <a:off x="4953000" y="4252913"/>
            <a:ext cx="2438400" cy="1997075"/>
          </a:xfrm>
          <a:prstGeom prst="rect">
            <a:avLst/>
          </a:prstGeom>
          <a:noFill/>
          <a:ln w="57150" cmpd="thickThin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838700" y="6308725"/>
            <a:ext cx="361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5E5ECA"/>
                </a:solidFill>
              </a:rPr>
              <a:t>An einer Raststätte in Hariyana, Indien (2008)</a:t>
            </a:r>
          </a:p>
        </p:txBody>
      </p:sp>
      <p:sp>
        <p:nvSpPr>
          <p:cNvPr id="2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93000" y="6553200"/>
            <a:ext cx="12700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 rot="10800000">
            <a:off x="457200" y="6613525"/>
            <a:ext cx="632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Indologie: BA Indologie Beifach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/>
      <p:bldP spid="23574" grpId="0"/>
      <p:bldP spid="5127" grpId="0"/>
      <p:bldP spid="5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09600" y="2286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2400" dirty="0"/>
              <a:t>1.3 Universitärer Kontext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endParaRPr lang="de-DE" sz="8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dirty="0"/>
              <a:t>Die Mainzer Indologie – ein großes Fach in einem kleinen Institut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10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dirty="0"/>
              <a:t>Philologische Disziplin im Fachbereich Philosophie und Philologie - FB 05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10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dirty="0"/>
              <a:t>Forschung mit internationalem Profil, Schwerpunkte in den Bereichen: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200" dirty="0"/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Buddhismuskunde (</a:t>
            </a:r>
            <a:r>
              <a:rPr lang="de-DE" dirty="0">
                <a:solidFill>
                  <a:srgbClr val="CC0099"/>
                </a:solidFill>
              </a:rPr>
              <a:t>A</a:t>
            </a:r>
            <a:r>
              <a:rPr lang="de-DE" dirty="0"/>
              <a:t>rbeitsgruppe </a:t>
            </a:r>
            <a:r>
              <a:rPr lang="de-DE" dirty="0">
                <a:solidFill>
                  <a:srgbClr val="CC0099"/>
                </a:solidFill>
              </a:rPr>
              <a:t>B</a:t>
            </a:r>
            <a:r>
              <a:rPr lang="de-DE" dirty="0"/>
              <a:t>uddhistisches </a:t>
            </a:r>
            <a:r>
              <a:rPr lang="de-DE" dirty="0">
                <a:solidFill>
                  <a:srgbClr val="CC0099"/>
                </a:solidFill>
              </a:rPr>
              <a:t>C</a:t>
            </a:r>
            <a:r>
              <a:rPr lang="de-DE" dirty="0"/>
              <a:t>hinesisch)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Singhalesische Sprache und Literatur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Hinduismuskunde (Projekt: Hinduismus in der Migration)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moderne Hindi-Literatur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de-DE" sz="10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dirty="0"/>
              <a:t>Möglichst umfassendes Verständnis von Südasien, Beiträge zur Beantwortung drängender gesellschaftlicher und kultureller Fragen wie: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500" dirty="0"/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Asian Impact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Globalisierung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Interkulturalität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Integration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de-DE" sz="10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dirty="0"/>
              <a:t>Monographiereihen: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de-DE" sz="500" dirty="0"/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„Beiträge zur Indologie“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„East Asia Intercultural Studies“</a:t>
            </a:r>
          </a:p>
        </p:txBody>
      </p:sp>
      <p:pic>
        <p:nvPicPr>
          <p:cNvPr id="29702" name="Picture 6" descr="Indien2008 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2990850" cy="2247900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62525" y="6311900"/>
            <a:ext cx="361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5E5ECA"/>
                </a:solidFill>
              </a:rPr>
              <a:t>Blick über Old Delhi nach New Delhi, Indien (2008)</a:t>
            </a:r>
          </a:p>
        </p:txBody>
      </p:sp>
      <p:sp>
        <p:nvSpPr>
          <p:cNvPr id="2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39000" y="6553200"/>
            <a:ext cx="12700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10800000">
            <a:off x="609600" y="6613525"/>
            <a:ext cx="632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Indologie: BA Indologie Beifach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7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97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970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70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70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8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70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70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97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970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500"/>
                            </p:stCondLst>
                            <p:childTnLst>
                              <p:par>
                                <p:cTn id="9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970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70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990600" y="304800"/>
            <a:ext cx="815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2800" dirty="0"/>
              <a:t>2.1 Inhalte des BA Indologie - Beifach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endParaRPr lang="de-DE" sz="8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/>
              <a:t>Spracherwerb </a:t>
            </a:r>
            <a:r>
              <a:rPr lang="de-DE" smtClean="0"/>
              <a:t>Hindi oder Singhalesisch</a:t>
            </a:r>
            <a:endParaRPr lang="de-DE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5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dirty="0"/>
              <a:t>Einführung </a:t>
            </a:r>
            <a:r>
              <a:rPr lang="de-DE"/>
              <a:t>ins </a:t>
            </a:r>
            <a:r>
              <a:rPr lang="de-DE" smtClean="0"/>
              <a:t>Altindische</a:t>
            </a:r>
            <a:endParaRPr lang="de-DE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500" dirty="0"/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dirty="0"/>
              <a:t>Aspekte der Kulturen Südasiens:</a:t>
            </a:r>
          </a:p>
          <a:p>
            <a:pPr marL="355600" indent="-355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de-DE" sz="200" dirty="0"/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Literaturen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Religionen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soziale Systeme</a:t>
            </a:r>
          </a:p>
          <a:p>
            <a:pPr marL="820738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dirty="0"/>
              <a:t>Landeskunde</a:t>
            </a:r>
          </a:p>
        </p:txBody>
      </p:sp>
      <p:pic>
        <p:nvPicPr>
          <p:cNvPr id="28675" name="Picture 3" descr="Götter-99-22 97-11-32"/>
          <p:cNvPicPr>
            <a:picLocks noChangeAspect="1" noChangeArrowheads="1"/>
          </p:cNvPicPr>
          <p:nvPr/>
        </p:nvPicPr>
        <p:blipFill>
          <a:blip r:embed="rId2" cstate="print"/>
          <a:srcRect t="37646" b="36758"/>
          <a:stretch>
            <a:fillRect/>
          </a:stretch>
        </p:blipFill>
        <p:spPr bwMode="auto">
          <a:xfrm>
            <a:off x="1066800" y="3276600"/>
            <a:ext cx="7153275" cy="2841625"/>
          </a:xfrm>
          <a:prstGeom prst="rect">
            <a:avLst/>
          </a:prstGeom>
          <a:noFill/>
          <a:ln w="57150" cmpd="thickThin" algn="ctr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361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5E5ECA"/>
                </a:solidFill>
              </a:rPr>
              <a:t>Tempelanlage Srirangam, Tamil Nadu, Indien (1997)</a:t>
            </a:r>
          </a:p>
        </p:txBody>
      </p:sp>
      <p:sp>
        <p:nvSpPr>
          <p:cNvPr id="2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50075" y="6553200"/>
            <a:ext cx="12700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 rot="10800000">
            <a:off x="990600" y="6613525"/>
            <a:ext cx="632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Indologie: BA Indologie Beifach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710757" y="1556792"/>
            <a:ext cx="3821683" cy="4539208"/>
          </a:xfrm>
          <a:prstGeom prst="rect">
            <a:avLst/>
          </a:prstGeom>
          <a:gradFill rotWithShape="1">
            <a:gsLst>
              <a:gs pos="0">
                <a:srgbClr val="CC0099"/>
              </a:gs>
              <a:gs pos="100000">
                <a:srgbClr val="7A005B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anchorCtr="1">
            <a:flatTx/>
          </a:bodyPr>
          <a:lstStyle/>
          <a:p>
            <a:pPr algn="ctr"/>
            <a:endParaRPr lang="de-DE" sz="2800" b="1" dirty="0">
              <a:solidFill>
                <a:srgbClr val="BFFF09"/>
              </a:solidFill>
            </a:endParaRPr>
          </a:p>
          <a:p>
            <a:pPr algn="ctr"/>
            <a:r>
              <a:rPr lang="de-DE" sz="2800" b="1" dirty="0" smtClean="0">
                <a:solidFill>
                  <a:srgbClr val="BFFF09"/>
                </a:solidFill>
              </a:rPr>
              <a:t>Spracherwerb</a:t>
            </a:r>
          </a:p>
          <a:p>
            <a:pPr algn="ctr"/>
            <a:r>
              <a:rPr lang="de-DE" sz="2800" b="1" dirty="0" smtClean="0">
                <a:solidFill>
                  <a:srgbClr val="BFFF09"/>
                </a:solidFill>
              </a:rPr>
              <a:t>Moderne Sprache</a:t>
            </a:r>
          </a:p>
          <a:p>
            <a:pPr algn="ctr"/>
            <a:r>
              <a:rPr lang="de-DE" sz="2800" b="1" dirty="0" smtClean="0">
                <a:solidFill>
                  <a:srgbClr val="BFFF09"/>
                </a:solidFill>
              </a:rPr>
              <a:t> </a:t>
            </a:r>
          </a:p>
          <a:p>
            <a:pPr algn="ctr"/>
            <a:r>
              <a:rPr lang="de-DE" sz="2800" b="1" dirty="0" smtClean="0">
                <a:solidFill>
                  <a:srgbClr val="BFFF09"/>
                </a:solidFill>
              </a:rPr>
              <a:t>Hindi (/Urdu)</a:t>
            </a:r>
          </a:p>
          <a:p>
            <a:pPr algn="ctr"/>
            <a:r>
              <a:rPr lang="de-DE" sz="2800" b="1" dirty="0" smtClean="0">
                <a:solidFill>
                  <a:srgbClr val="BFFF09"/>
                </a:solidFill>
              </a:rPr>
              <a:t>oder</a:t>
            </a:r>
          </a:p>
          <a:p>
            <a:pPr algn="ctr"/>
            <a:r>
              <a:rPr lang="de-DE" sz="2800" b="1" dirty="0" smtClean="0">
                <a:solidFill>
                  <a:srgbClr val="BFFF09"/>
                </a:solidFill>
              </a:rPr>
              <a:t>Singhalesisch</a:t>
            </a:r>
            <a:endParaRPr lang="de-DE" sz="2800" b="1" dirty="0">
              <a:solidFill>
                <a:srgbClr val="BFFF09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57200" y="6096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3600" dirty="0"/>
              <a:t>2.2 Studienverlauf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73968" y="2924944"/>
            <a:ext cx="3810000" cy="1443037"/>
          </a:xfrm>
          <a:prstGeom prst="flowChartManualInput">
            <a:avLst/>
          </a:prstGeom>
          <a:gradFill>
            <a:gsLst>
              <a:gs pos="0">
                <a:srgbClr val="4773FF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4773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sz="2800" b="1" dirty="0">
                <a:solidFill>
                  <a:srgbClr val="BFFF09"/>
                </a:solidFill>
              </a:rPr>
              <a:t>Indische Literaturen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473968" y="4837113"/>
            <a:ext cx="3810000" cy="1258887"/>
          </a:xfrm>
          <a:prstGeom prst="rect">
            <a:avLst/>
          </a:prstGeom>
          <a:gradFill>
            <a:gsLst>
              <a:gs pos="0">
                <a:srgbClr val="4773FF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4773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sz="2800" b="1" dirty="0">
                <a:solidFill>
                  <a:srgbClr val="BFFF09"/>
                </a:solidFill>
              </a:rPr>
              <a:t>Religion &amp; Kultur</a:t>
            </a:r>
          </a:p>
        </p:txBody>
      </p:sp>
      <p:sp>
        <p:nvSpPr>
          <p:cNvPr id="8205" name="Line 25"/>
          <p:cNvSpPr>
            <a:spLocks noChangeShapeType="1"/>
          </p:cNvSpPr>
          <p:nvPr/>
        </p:nvSpPr>
        <p:spPr bwMode="auto">
          <a:xfrm flipV="1">
            <a:off x="685800" y="6248400"/>
            <a:ext cx="8229600" cy="76200"/>
          </a:xfrm>
          <a:prstGeom prst="line">
            <a:avLst/>
          </a:prstGeom>
          <a:noFill/>
          <a:ln w="9525">
            <a:solidFill>
              <a:srgbClr val="9191DB"/>
            </a:solidFill>
            <a:round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8206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264400" y="6553200"/>
            <a:ext cx="12700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 rot="10800000">
            <a:off x="457200" y="6613525"/>
            <a:ext cx="632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Indologie: BA Indologie Beifach</a:t>
            </a:r>
          </a:p>
        </p:txBody>
      </p:sp>
      <p:sp>
        <p:nvSpPr>
          <p:cNvPr id="10" name="Flussdiagramm: Manuelle Eingabe 9"/>
          <p:cNvSpPr/>
          <p:nvPr/>
        </p:nvSpPr>
        <p:spPr>
          <a:xfrm flipH="1" flipV="1">
            <a:off x="467544" y="1556792"/>
            <a:ext cx="3816424" cy="1224136"/>
          </a:xfrm>
          <a:prstGeom prst="flowChartManualInput">
            <a:avLst/>
          </a:prstGeom>
          <a:gradFill>
            <a:gsLst>
              <a:gs pos="0">
                <a:srgbClr val="4773FF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4773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 sz="2800" b="1" dirty="0">
              <a:solidFill>
                <a:srgbClr val="BFFF09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27584" y="1855737"/>
            <a:ext cx="34846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BFFF09"/>
                </a:solidFill>
              </a:rPr>
              <a:t>Grundlagen Altindisch</a:t>
            </a:r>
          </a:p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  <p:bldP spid="32788" grpId="0" animBg="1"/>
      <p:bldP spid="8208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 rot="10800000" flipH="1">
            <a:off x="441325" y="4013200"/>
            <a:ext cx="4648200" cy="1176338"/>
          </a:xfrm>
          <a:prstGeom prst="homePlate">
            <a:avLst>
              <a:gd name="adj" fmla="val 98785"/>
            </a:avLst>
          </a:prstGeom>
          <a:gradFill rotWithShape="1">
            <a:gsLst>
              <a:gs pos="0">
                <a:srgbClr val="6600FF"/>
              </a:gs>
              <a:gs pos="100000">
                <a:srgbClr val="3D0098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FF"/>
            </a:extrusionClr>
          </a:sp3d>
        </p:spPr>
        <p:txBody>
          <a:bodyPr rot="10800000" wrap="none" anchor="ctr">
            <a:flatTx/>
          </a:bodyPr>
          <a:lstStyle/>
          <a:p>
            <a:r>
              <a:rPr lang="de-DE" sz="3200" b="1" dirty="0">
                <a:solidFill>
                  <a:srgbClr val="BFFF09"/>
                </a:solidFill>
              </a:rPr>
              <a:t>Gruppenarbeit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 rot="10800000" flipH="1">
            <a:off x="482600" y="1193800"/>
            <a:ext cx="4648200" cy="1176338"/>
          </a:xfrm>
          <a:prstGeom prst="homePlate">
            <a:avLst>
              <a:gd name="adj" fmla="val 98785"/>
            </a:avLst>
          </a:prstGeom>
          <a:gradFill rotWithShape="1">
            <a:gsLst>
              <a:gs pos="0">
                <a:srgbClr val="6600FF"/>
              </a:gs>
              <a:gs pos="100000">
                <a:srgbClr val="3D0098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FF"/>
            </a:extrusionClr>
          </a:sp3d>
        </p:spPr>
        <p:txBody>
          <a:bodyPr rot="10800000" wrap="none" anchor="ctr">
            <a:flatTx/>
          </a:bodyPr>
          <a:lstStyle/>
          <a:p>
            <a:r>
              <a:rPr lang="de-DE" sz="3200" b="1" dirty="0">
                <a:solidFill>
                  <a:srgbClr val="BFFF09"/>
                </a:solidFill>
              </a:rPr>
              <a:t>Selbständiges</a:t>
            </a:r>
          </a:p>
          <a:p>
            <a:r>
              <a:rPr lang="de-DE" sz="3200" b="1" dirty="0">
                <a:solidFill>
                  <a:srgbClr val="BFFF09"/>
                </a:solidFill>
              </a:rPr>
              <a:t>Arbeiten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 rot="10800000" flipH="1">
            <a:off x="457200" y="2613025"/>
            <a:ext cx="4648200" cy="1176338"/>
          </a:xfrm>
          <a:prstGeom prst="homePlate">
            <a:avLst>
              <a:gd name="adj" fmla="val 98785"/>
            </a:avLst>
          </a:prstGeom>
          <a:gradFill rotWithShape="1">
            <a:gsLst>
              <a:gs pos="0">
                <a:srgbClr val="6600FF"/>
              </a:gs>
              <a:gs pos="100000">
                <a:srgbClr val="3D0098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FF"/>
            </a:extrusionClr>
          </a:sp3d>
        </p:spPr>
        <p:txBody>
          <a:bodyPr rot="10800000" wrap="none" anchor="ctr">
            <a:flatTx/>
          </a:bodyPr>
          <a:lstStyle/>
          <a:p>
            <a:r>
              <a:rPr lang="de-DE" sz="3200" b="1" dirty="0">
                <a:solidFill>
                  <a:srgbClr val="BFFF09"/>
                </a:solidFill>
              </a:rPr>
              <a:t>Partnerarbeit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 rot="10800000">
            <a:off x="4191000" y="1879600"/>
            <a:ext cx="4622800" cy="1176338"/>
          </a:xfrm>
          <a:prstGeom prst="homePlate">
            <a:avLst>
              <a:gd name="adj" fmla="val 98246"/>
            </a:avLst>
          </a:prstGeom>
          <a:gradFill rotWithShape="1">
            <a:gsLst>
              <a:gs pos="0">
                <a:srgbClr val="6600FF"/>
              </a:gs>
              <a:gs pos="100000">
                <a:srgbClr val="3D0098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FF"/>
            </a:extrusionClr>
          </a:sp3d>
        </p:spPr>
        <p:txBody>
          <a:bodyPr rot="10800000" wrap="none" anchor="ctr">
            <a:flatTx/>
          </a:bodyPr>
          <a:lstStyle/>
          <a:p>
            <a:pPr marL="87313" algn="r" defTabSz="944563">
              <a:tabLst>
                <a:tab pos="3673475" algn="r"/>
              </a:tabLst>
            </a:pPr>
            <a:r>
              <a:rPr lang="de-DE" sz="3200" b="1" dirty="0">
                <a:solidFill>
                  <a:srgbClr val="BFFF09"/>
                </a:solidFill>
              </a:rPr>
              <a:t>	Medieneinsatz	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 rot="10800000">
            <a:off x="4116388" y="431800"/>
            <a:ext cx="4702175" cy="1176338"/>
          </a:xfrm>
          <a:prstGeom prst="homePlate">
            <a:avLst>
              <a:gd name="adj" fmla="val 99932"/>
            </a:avLst>
          </a:prstGeom>
          <a:gradFill rotWithShape="1">
            <a:gsLst>
              <a:gs pos="0">
                <a:srgbClr val="6600FF"/>
              </a:gs>
              <a:gs pos="100000">
                <a:srgbClr val="3D0098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FF"/>
            </a:extrusionClr>
          </a:sp3d>
        </p:spPr>
        <p:txBody>
          <a:bodyPr rot="10800000" wrap="none" anchor="ctr">
            <a:flatTx/>
          </a:bodyPr>
          <a:lstStyle/>
          <a:p>
            <a:pPr marL="261938" algn="r"/>
            <a:endParaRPr lang="de-DE" sz="400" b="1" dirty="0">
              <a:solidFill>
                <a:srgbClr val="BFFF09"/>
              </a:solidFill>
            </a:endParaRPr>
          </a:p>
          <a:p>
            <a:pPr marL="261938" algn="r"/>
            <a:r>
              <a:rPr lang="de-DE" sz="2400" b="1" dirty="0">
                <a:solidFill>
                  <a:srgbClr val="BFFF09"/>
                </a:solidFill>
              </a:rPr>
              <a:t>Lehrervortrag, </a:t>
            </a:r>
          </a:p>
          <a:p>
            <a:pPr marL="261938" algn="r"/>
            <a:r>
              <a:rPr lang="de-DE" sz="2400" b="1" dirty="0">
                <a:solidFill>
                  <a:srgbClr val="BFFF09"/>
                </a:solidFill>
              </a:rPr>
              <a:t>fragend-entwickelnder </a:t>
            </a:r>
          </a:p>
          <a:p>
            <a:pPr marL="261938" algn="r"/>
            <a:r>
              <a:rPr lang="de-DE" sz="2400" b="1" dirty="0">
                <a:solidFill>
                  <a:srgbClr val="BFFF09"/>
                </a:solidFill>
              </a:rPr>
              <a:t>Unterricht 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57200" y="533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3200" dirty="0"/>
              <a:t>2.3 Lehrmethoden:</a:t>
            </a: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 rot="10800000">
            <a:off x="4267200" y="3327400"/>
            <a:ext cx="4562475" cy="1176338"/>
          </a:xfrm>
          <a:prstGeom prst="homePlate">
            <a:avLst>
              <a:gd name="adj" fmla="val 96964"/>
            </a:avLst>
          </a:prstGeom>
          <a:gradFill rotWithShape="1">
            <a:gsLst>
              <a:gs pos="0">
                <a:srgbClr val="6600FF"/>
              </a:gs>
              <a:gs pos="100000">
                <a:srgbClr val="3D0098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FF"/>
            </a:extrusionClr>
          </a:sp3d>
        </p:spPr>
        <p:txBody>
          <a:bodyPr rot="10800000" wrap="none" anchor="ctr">
            <a:flatTx/>
          </a:bodyPr>
          <a:lstStyle/>
          <a:p>
            <a:pPr marL="87313" algn="r"/>
            <a:r>
              <a:rPr lang="de-DE" sz="3200" b="1" dirty="0">
                <a:solidFill>
                  <a:srgbClr val="BFFF09"/>
                </a:solidFill>
              </a:rPr>
              <a:t>Internet-Plattform</a:t>
            </a:r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 rot="10800000" flipV="1">
            <a:off x="4267200" y="4708525"/>
            <a:ext cx="4562475" cy="1285875"/>
          </a:xfrm>
          <a:prstGeom prst="homePlate">
            <a:avLst>
              <a:gd name="adj" fmla="val 96966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00FF"/>
            </a:extrusionClr>
          </a:sp3d>
        </p:spPr>
        <p:txBody>
          <a:bodyPr wrap="none" anchor="ctr">
            <a:flatTx/>
          </a:bodyPr>
          <a:lstStyle/>
          <a:p>
            <a:pPr algn="r"/>
            <a:endParaRPr lang="de-DE" sz="3200" b="1" dirty="0">
              <a:solidFill>
                <a:srgbClr val="BFFF09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486400" y="6080125"/>
            <a:ext cx="3619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5E5ECA"/>
                </a:solidFill>
              </a:rPr>
              <a:t>Hoysaḷeśvara-Tempel, Halebid, Karnataka, Indien (1991)</a:t>
            </a:r>
          </a:p>
        </p:txBody>
      </p:sp>
      <p:sp>
        <p:nvSpPr>
          <p:cNvPr id="2" name="Rectangl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59675" y="6553200"/>
            <a:ext cx="12700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 rot="10800000">
            <a:off x="457200" y="6613525"/>
            <a:ext cx="632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Indologie: BA Indologie Beifach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54" grpId="0" animBg="1"/>
      <p:bldP spid="31748" grpId="0" animBg="1"/>
      <p:bldP spid="31749" grpId="0" animBg="1"/>
      <p:bldP spid="31750" grpId="0" animBg="1"/>
      <p:bldP spid="31752" grpId="0"/>
      <p:bldP spid="31756" grpId="0" animBg="1"/>
      <p:bldP spid="31758" grpId="0" animBg="1"/>
      <p:bldP spid="9227" grpId="0"/>
      <p:bldP spid="9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914400" y="2895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>
              <a:lnSpc>
                <a:spcPct val="90000"/>
              </a:lnSpc>
              <a:spcBef>
                <a:spcPct val="20000"/>
              </a:spcBef>
            </a:pPr>
            <a:r>
              <a:rPr lang="de-DE" sz="3400" dirty="0"/>
              <a:t>3.1 Aufbau des BA Indologie - Beifach</a:t>
            </a:r>
            <a:endParaRPr lang="de-DE" sz="2000" dirty="0"/>
          </a:p>
        </p:txBody>
      </p:sp>
      <p:sp>
        <p:nvSpPr>
          <p:cNvPr id="35102" name="AutoShape 286"/>
          <p:cNvSpPr>
            <a:spLocks noChangeArrowheads="1"/>
          </p:cNvSpPr>
          <p:nvPr/>
        </p:nvSpPr>
        <p:spPr bwMode="auto">
          <a:xfrm>
            <a:off x="914400" y="3540125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cs typeface="Tahoma" pitchFamily="34" charset="0"/>
              </a:rPr>
              <a:t>1. Semester </a:t>
            </a:r>
          </a:p>
        </p:txBody>
      </p:sp>
      <p:sp>
        <p:nvSpPr>
          <p:cNvPr id="35103" name="AutoShape 287"/>
          <p:cNvSpPr>
            <a:spLocks noChangeArrowheads="1"/>
          </p:cNvSpPr>
          <p:nvPr/>
        </p:nvSpPr>
        <p:spPr bwMode="auto">
          <a:xfrm>
            <a:off x="2133600" y="3540125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cs typeface="Tahoma" pitchFamily="34" charset="0"/>
              </a:rPr>
              <a:t>2. Semester </a:t>
            </a:r>
          </a:p>
        </p:txBody>
      </p:sp>
      <p:sp>
        <p:nvSpPr>
          <p:cNvPr id="35104" name="AutoShape 288"/>
          <p:cNvSpPr>
            <a:spLocks noChangeArrowheads="1"/>
          </p:cNvSpPr>
          <p:nvPr/>
        </p:nvSpPr>
        <p:spPr bwMode="auto">
          <a:xfrm>
            <a:off x="3429000" y="3540125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cs typeface="Tahoma" pitchFamily="34" charset="0"/>
              </a:rPr>
              <a:t>3. Semester </a:t>
            </a:r>
          </a:p>
        </p:txBody>
      </p:sp>
      <p:sp>
        <p:nvSpPr>
          <p:cNvPr id="35105" name="AutoShape 289"/>
          <p:cNvSpPr>
            <a:spLocks noChangeArrowheads="1"/>
          </p:cNvSpPr>
          <p:nvPr/>
        </p:nvSpPr>
        <p:spPr bwMode="auto">
          <a:xfrm>
            <a:off x="4648200" y="3540125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cs typeface="Tahoma" pitchFamily="34" charset="0"/>
              </a:rPr>
              <a:t>4. Semester </a:t>
            </a:r>
          </a:p>
        </p:txBody>
      </p:sp>
      <p:sp>
        <p:nvSpPr>
          <p:cNvPr id="35106" name="AutoShape 290"/>
          <p:cNvSpPr>
            <a:spLocks noChangeArrowheads="1"/>
          </p:cNvSpPr>
          <p:nvPr/>
        </p:nvSpPr>
        <p:spPr bwMode="auto">
          <a:xfrm>
            <a:off x="5943600" y="3540125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cs typeface="Tahoma" pitchFamily="34" charset="0"/>
              </a:rPr>
              <a:t>5. Semester </a:t>
            </a:r>
          </a:p>
        </p:txBody>
      </p:sp>
      <p:sp>
        <p:nvSpPr>
          <p:cNvPr id="35107" name="AutoShape 291"/>
          <p:cNvSpPr>
            <a:spLocks noChangeArrowheads="1"/>
          </p:cNvSpPr>
          <p:nvPr/>
        </p:nvSpPr>
        <p:spPr bwMode="auto">
          <a:xfrm>
            <a:off x="7162800" y="3540125"/>
            <a:ext cx="12192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cs typeface="Tahoma" pitchFamily="34" charset="0"/>
              </a:rPr>
              <a:t>6. Semester </a:t>
            </a:r>
          </a:p>
        </p:txBody>
      </p:sp>
      <p:sp>
        <p:nvSpPr>
          <p:cNvPr id="35108" name="AutoShape 292"/>
          <p:cNvSpPr>
            <a:spLocks noChangeArrowheads="1"/>
          </p:cNvSpPr>
          <p:nvPr/>
        </p:nvSpPr>
        <p:spPr bwMode="auto">
          <a:xfrm>
            <a:off x="914400" y="58547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cs typeface="Tahoma" pitchFamily="34" charset="0"/>
              </a:rPr>
              <a:t>/ 10 LP</a:t>
            </a:r>
          </a:p>
        </p:txBody>
      </p:sp>
      <p:sp>
        <p:nvSpPr>
          <p:cNvPr id="35109" name="AutoShape 293"/>
          <p:cNvSpPr>
            <a:spLocks noChangeArrowheads="1"/>
          </p:cNvSpPr>
          <p:nvPr/>
        </p:nvSpPr>
        <p:spPr bwMode="auto">
          <a:xfrm>
            <a:off x="2133600" y="58547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cs typeface="Tahoma" pitchFamily="34" charset="0"/>
              </a:rPr>
              <a:t>/ 10 LP</a:t>
            </a:r>
          </a:p>
        </p:txBody>
      </p:sp>
      <p:sp>
        <p:nvSpPr>
          <p:cNvPr id="35110" name="AutoShape 294"/>
          <p:cNvSpPr>
            <a:spLocks noChangeArrowheads="1"/>
          </p:cNvSpPr>
          <p:nvPr/>
        </p:nvSpPr>
        <p:spPr bwMode="auto">
          <a:xfrm>
            <a:off x="3429000" y="58547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cs typeface="Tahoma" pitchFamily="34" charset="0"/>
              </a:rPr>
              <a:t>/ 10 LP</a:t>
            </a:r>
          </a:p>
        </p:txBody>
      </p:sp>
      <p:sp>
        <p:nvSpPr>
          <p:cNvPr id="35111" name="AutoShape 295"/>
          <p:cNvSpPr>
            <a:spLocks noChangeArrowheads="1"/>
          </p:cNvSpPr>
          <p:nvPr/>
        </p:nvSpPr>
        <p:spPr bwMode="auto">
          <a:xfrm>
            <a:off x="4648200" y="58547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cs typeface="Tahoma" pitchFamily="34" charset="0"/>
              </a:rPr>
              <a:t>/ 10 LP</a:t>
            </a:r>
          </a:p>
        </p:txBody>
      </p:sp>
      <p:sp>
        <p:nvSpPr>
          <p:cNvPr id="35112" name="AutoShape 296"/>
          <p:cNvSpPr>
            <a:spLocks noChangeArrowheads="1"/>
          </p:cNvSpPr>
          <p:nvPr/>
        </p:nvSpPr>
        <p:spPr bwMode="auto">
          <a:xfrm>
            <a:off x="5943600" y="58547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cs typeface="Tahoma" pitchFamily="34" charset="0"/>
              </a:rPr>
              <a:t>/ 10 LP</a:t>
            </a:r>
          </a:p>
        </p:txBody>
      </p:sp>
      <p:sp>
        <p:nvSpPr>
          <p:cNvPr id="35113" name="AutoShape 297"/>
          <p:cNvSpPr>
            <a:spLocks noChangeArrowheads="1"/>
          </p:cNvSpPr>
          <p:nvPr/>
        </p:nvSpPr>
        <p:spPr bwMode="auto">
          <a:xfrm>
            <a:off x="7162800" y="5854700"/>
            <a:ext cx="1219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300" dirty="0">
                <a:cs typeface="Tahoma" pitchFamily="34" charset="0"/>
              </a:rPr>
              <a:t>5  SWS</a:t>
            </a:r>
          </a:p>
          <a:p>
            <a:pPr algn="ctr"/>
            <a:r>
              <a:rPr lang="de-DE" sz="1300" dirty="0">
                <a:cs typeface="Tahoma" pitchFamily="34" charset="0"/>
              </a:rPr>
              <a:t>/ 10 LP</a:t>
            </a:r>
          </a:p>
        </p:txBody>
      </p:sp>
      <p:sp>
        <p:nvSpPr>
          <p:cNvPr id="35115" name="AutoShape 299"/>
          <p:cNvSpPr>
            <a:spLocks noChangeArrowheads="1"/>
          </p:cNvSpPr>
          <p:nvPr/>
        </p:nvSpPr>
        <p:spPr bwMode="auto">
          <a:xfrm>
            <a:off x="5969000" y="4927600"/>
            <a:ext cx="2409825" cy="900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FF"/>
              </a:gs>
              <a:gs pos="100000">
                <a:srgbClr val="BC00B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 smtClean="0">
                <a:solidFill>
                  <a:srgbClr val="800080"/>
                </a:solidFill>
              </a:rPr>
              <a:t>Modul 6:  </a:t>
            </a:r>
            <a:r>
              <a:rPr lang="de-DE" b="1" dirty="0" smtClean="0"/>
              <a:t>Literarisches </a:t>
            </a:r>
          </a:p>
          <a:p>
            <a:pPr algn="ctr"/>
            <a:r>
              <a:rPr lang="de-DE" b="1" dirty="0" smtClean="0"/>
              <a:t>Übersetzen </a:t>
            </a:r>
            <a:r>
              <a:rPr lang="de-DE" b="1" dirty="0"/>
              <a:t>-  </a:t>
            </a:r>
            <a:r>
              <a:rPr lang="de-DE" b="1" dirty="0" smtClean="0"/>
              <a:t>moderne </a:t>
            </a:r>
            <a:endParaRPr lang="de-DE" b="1" dirty="0"/>
          </a:p>
          <a:p>
            <a:pPr algn="ctr"/>
            <a:r>
              <a:rPr lang="de-DE" b="1" dirty="0"/>
              <a:t>südasiatische </a:t>
            </a:r>
            <a:r>
              <a:rPr lang="de-DE" b="1" dirty="0" smtClean="0"/>
              <a:t>Sprache</a:t>
            </a:r>
            <a:endParaRPr lang="de-DE" b="1" dirty="0"/>
          </a:p>
        </p:txBody>
      </p:sp>
      <p:sp>
        <p:nvSpPr>
          <p:cNvPr id="35119" name="AutoShape 303"/>
          <p:cNvSpPr>
            <a:spLocks noChangeArrowheads="1"/>
          </p:cNvSpPr>
          <p:nvPr/>
        </p:nvSpPr>
        <p:spPr bwMode="auto">
          <a:xfrm>
            <a:off x="3429000" y="4025900"/>
            <a:ext cx="2409825" cy="900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FB4FF"/>
              </a:gs>
              <a:gs pos="100000">
                <a:srgbClr val="6C88C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Modul </a:t>
            </a:r>
            <a:r>
              <a:rPr lang="de-DE">
                <a:solidFill>
                  <a:schemeClr val="tx2">
                    <a:lumMod val="75000"/>
                  </a:schemeClr>
                </a:solidFill>
              </a:rPr>
              <a:t>2:  </a:t>
            </a:r>
            <a:r>
              <a:rPr lang="de-DE" b="1" smtClean="0"/>
              <a:t>Aufbau </a:t>
            </a:r>
            <a:r>
              <a:rPr lang="de-DE" b="1"/>
              <a:t>-  </a:t>
            </a:r>
          </a:p>
          <a:p>
            <a:pPr algn="ctr"/>
            <a:r>
              <a:rPr lang="de-DE" b="1"/>
              <a:t>Älteres Indoarisch</a:t>
            </a:r>
          </a:p>
          <a:p>
            <a:pPr algn="ctr"/>
            <a:r>
              <a:rPr lang="de-DE" b="1"/>
              <a:t> &amp; indische Literaturen</a:t>
            </a:r>
            <a:endParaRPr lang="de-DE" b="1" dirty="0"/>
          </a:p>
        </p:txBody>
      </p:sp>
      <p:sp>
        <p:nvSpPr>
          <p:cNvPr id="35120" name="AutoShape 304"/>
          <p:cNvSpPr>
            <a:spLocks noChangeArrowheads="1"/>
          </p:cNvSpPr>
          <p:nvPr/>
        </p:nvSpPr>
        <p:spPr bwMode="auto">
          <a:xfrm>
            <a:off x="914400" y="4927600"/>
            <a:ext cx="2409825" cy="900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BFF"/>
              </a:gs>
              <a:gs pos="100000">
                <a:srgbClr val="CF7E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800080"/>
                </a:solidFill>
              </a:rPr>
              <a:t>Modul 4: </a:t>
            </a:r>
            <a:r>
              <a:rPr lang="de-DE" b="1" dirty="0" smtClean="0"/>
              <a:t>Einführung -  </a:t>
            </a:r>
          </a:p>
          <a:p>
            <a:pPr algn="ctr"/>
            <a:r>
              <a:rPr lang="de-DE" b="1" dirty="0" smtClean="0"/>
              <a:t>moderne </a:t>
            </a:r>
          </a:p>
          <a:p>
            <a:pPr algn="ctr"/>
            <a:r>
              <a:rPr lang="de-DE" b="1" dirty="0" smtClean="0"/>
              <a:t>südasiatische Sprache</a:t>
            </a:r>
            <a:endParaRPr lang="de-DE" b="1" dirty="0"/>
          </a:p>
        </p:txBody>
      </p:sp>
      <p:sp>
        <p:nvSpPr>
          <p:cNvPr id="35121" name="AutoShape 305"/>
          <p:cNvSpPr>
            <a:spLocks noChangeArrowheads="1"/>
          </p:cNvSpPr>
          <p:nvPr/>
        </p:nvSpPr>
        <p:spPr bwMode="auto">
          <a:xfrm>
            <a:off x="3441700" y="4927600"/>
            <a:ext cx="2409825" cy="900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5BFF"/>
              </a:gs>
              <a:gs pos="100000">
                <a:srgbClr val="CF4AC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800080"/>
                </a:solidFill>
              </a:rPr>
              <a:t>Modul 5: </a:t>
            </a:r>
            <a:r>
              <a:rPr lang="de-DE" b="1" dirty="0" smtClean="0"/>
              <a:t>Aufbau -  </a:t>
            </a:r>
            <a:endParaRPr lang="de-DE" b="1" dirty="0"/>
          </a:p>
          <a:p>
            <a:pPr algn="ctr"/>
            <a:r>
              <a:rPr lang="de-DE" b="1" dirty="0"/>
              <a:t>moderne </a:t>
            </a:r>
          </a:p>
          <a:p>
            <a:pPr algn="ctr"/>
            <a:r>
              <a:rPr lang="de-DE" b="1" dirty="0"/>
              <a:t>südasiatische </a:t>
            </a:r>
            <a:r>
              <a:rPr lang="de-DE" b="1" dirty="0" smtClean="0"/>
              <a:t>Sprache</a:t>
            </a:r>
            <a:endParaRPr lang="de-DE" b="1" dirty="0"/>
          </a:p>
        </p:txBody>
      </p:sp>
      <p:sp>
        <p:nvSpPr>
          <p:cNvPr id="35123" name="AutoShape 307"/>
          <p:cNvSpPr>
            <a:spLocks noChangeArrowheads="1"/>
          </p:cNvSpPr>
          <p:nvPr/>
        </p:nvSpPr>
        <p:spPr bwMode="auto">
          <a:xfrm>
            <a:off x="5969000" y="4025900"/>
            <a:ext cx="2409825" cy="900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4A6EB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Modul 3</a:t>
            </a:r>
            <a:r>
              <a:rPr lang="de-DE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de-DE" b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smtClean="0"/>
              <a:t>Vertiefung -  </a:t>
            </a:r>
            <a:endParaRPr lang="de-DE" b="1"/>
          </a:p>
          <a:p>
            <a:pPr algn="ctr"/>
            <a:r>
              <a:rPr lang="de-DE" b="1"/>
              <a:t>Älteres Indoarisch</a:t>
            </a:r>
          </a:p>
          <a:p>
            <a:pPr algn="ctr"/>
            <a:r>
              <a:rPr lang="de-DE" b="1"/>
              <a:t> &amp; indische Literaturen</a:t>
            </a:r>
            <a:endParaRPr lang="de-DE" b="1" dirty="0"/>
          </a:p>
        </p:txBody>
      </p:sp>
      <p:sp>
        <p:nvSpPr>
          <p:cNvPr id="35124" name="AutoShape 308"/>
          <p:cNvSpPr>
            <a:spLocks noChangeArrowheads="1"/>
          </p:cNvSpPr>
          <p:nvPr/>
        </p:nvSpPr>
        <p:spPr bwMode="auto">
          <a:xfrm>
            <a:off x="914400" y="4025900"/>
            <a:ext cx="2409825" cy="900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7C4FF"/>
              </a:gs>
              <a:gs pos="100000">
                <a:srgbClr val="7E94C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191D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Modul 1: </a:t>
            </a:r>
          </a:p>
          <a:p>
            <a:pPr algn="ctr"/>
            <a:r>
              <a:rPr lang="de-DE" b="1" dirty="0"/>
              <a:t>Religion &amp; Kultur </a:t>
            </a:r>
          </a:p>
        </p:txBody>
      </p:sp>
      <p:sp>
        <p:nvSpPr>
          <p:cNvPr id="35125" name="Rectangle 309"/>
          <p:cNvSpPr>
            <a:spLocks noChangeArrowheads="1"/>
          </p:cNvSpPr>
          <p:nvPr/>
        </p:nvSpPr>
        <p:spPr bwMode="auto">
          <a:xfrm>
            <a:off x="914400" y="3505200"/>
            <a:ext cx="2438400" cy="2819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5126" name="Rectangle 310"/>
          <p:cNvSpPr>
            <a:spLocks noChangeArrowheads="1"/>
          </p:cNvSpPr>
          <p:nvPr/>
        </p:nvSpPr>
        <p:spPr bwMode="auto">
          <a:xfrm>
            <a:off x="3429000" y="3505200"/>
            <a:ext cx="2438400" cy="2819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5127" name="Rectangle 311"/>
          <p:cNvSpPr>
            <a:spLocks noChangeArrowheads="1"/>
          </p:cNvSpPr>
          <p:nvPr/>
        </p:nvSpPr>
        <p:spPr bwMode="auto">
          <a:xfrm>
            <a:off x="5943600" y="3505200"/>
            <a:ext cx="2438400" cy="2819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35130" name="Picture 314" descr="matsya for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304800"/>
            <a:ext cx="5208587" cy="2360613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248400" y="1866900"/>
            <a:ext cx="2159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>
                <a:solidFill>
                  <a:srgbClr val="5E5ECA"/>
                </a:solidFill>
              </a:rPr>
              <a:t>Matsyāvatāra </a:t>
            </a:r>
          </a:p>
          <a:p>
            <a:r>
              <a:rPr lang="de-DE" sz="1000" dirty="0">
                <a:solidFill>
                  <a:srgbClr val="5E5ECA"/>
                </a:solidFill>
              </a:rPr>
              <a:t>(Viṣṇu in Fischgestalt) Exponat des archäologischen Museums von Gwalior, Madhya Pradesh, Indien (1997)</a:t>
            </a:r>
          </a:p>
        </p:txBody>
      </p:sp>
      <p:sp>
        <p:nvSpPr>
          <p:cNvPr id="2" name="Rectangle 2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08825" y="6553200"/>
            <a:ext cx="1270000" cy="228600"/>
          </a:xfrm>
          <a:prstGeom prst="rect">
            <a:avLst/>
          </a:prstGeom>
          <a:gradFill rotWithShape="1">
            <a:gsLst>
              <a:gs pos="0">
                <a:srgbClr val="9191DB"/>
              </a:gs>
              <a:gs pos="100000">
                <a:srgbClr val="565683"/>
              </a:gs>
            </a:gsLst>
            <a:lin ang="5400000" scaled="1"/>
          </a:gradFill>
          <a:ln w="31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200" dirty="0"/>
              <a:t>zur Übersicht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 rot="10800000">
            <a:off x="914400" y="6613525"/>
            <a:ext cx="6326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/>
              <a:t>Johannes Gutenberg-Universität Mainz  – FB 05 / Institut für Indologie: BA Indologie Beifach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3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3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3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5102" grpId="0" animBg="1"/>
      <p:bldP spid="35103" grpId="0" animBg="1"/>
      <p:bldP spid="35104" grpId="0" animBg="1"/>
      <p:bldP spid="35105" grpId="0" animBg="1"/>
      <p:bldP spid="35106" grpId="0" animBg="1"/>
      <p:bldP spid="35107" grpId="0" animBg="1"/>
      <p:bldP spid="35108" grpId="0" animBg="1"/>
      <p:bldP spid="35109" grpId="0" animBg="1"/>
      <p:bldP spid="35110" grpId="0" animBg="1"/>
      <p:bldP spid="35111" grpId="0" animBg="1"/>
      <p:bldP spid="35112" grpId="0" animBg="1"/>
      <p:bldP spid="35113" grpId="0" animBg="1"/>
      <p:bldP spid="35115" grpId="0" animBg="1"/>
      <p:bldP spid="35119" grpId="0" animBg="1"/>
      <p:bldP spid="35120" grpId="0" animBg="1"/>
      <p:bldP spid="35121" grpId="0" animBg="1"/>
      <p:bldP spid="35123" grpId="0" animBg="1"/>
      <p:bldP spid="35124" grpId="0" animBg="1"/>
      <p:bldP spid="35125" grpId="0" animBg="1"/>
      <p:bldP spid="35126" grpId="0" animBg="1"/>
      <p:bldP spid="35127" grpId="0" animBg="1"/>
      <p:bldP spid="10266" grpId="0"/>
      <p:bldP spid="10268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2427</Words>
  <Application>Microsoft Office PowerPoint</Application>
  <PresentationFormat>Bildschirmpräsentation (4:3)</PresentationFormat>
  <Paragraphs>639</Paragraphs>
  <Slides>15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BA Indologie: Beifach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 Indologie: Beifach</dc:title>
  <dc:creator>wengobor</dc:creator>
  <cp:lastModifiedBy>wengobor</cp:lastModifiedBy>
  <cp:revision>236</cp:revision>
  <cp:lastPrinted>2014-09-28T15:47:45Z</cp:lastPrinted>
  <dcterms:created xsi:type="dcterms:W3CDTF">2011-03-31T11:29:31Z</dcterms:created>
  <dcterms:modified xsi:type="dcterms:W3CDTF">2014-10-07T09:35:13Z</dcterms:modified>
</cp:coreProperties>
</file>